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4" r:id="rId2"/>
    <p:sldMasterId id="2147483666" r:id="rId3"/>
  </p:sldMasterIdLst>
  <p:notesMasterIdLst>
    <p:notesMasterId r:id="rId29"/>
  </p:notesMasterIdLst>
  <p:sldIdLst>
    <p:sldId id="287" r:id="rId4"/>
    <p:sldId id="314" r:id="rId5"/>
    <p:sldId id="335" r:id="rId6"/>
    <p:sldId id="336" r:id="rId7"/>
    <p:sldId id="347" r:id="rId8"/>
    <p:sldId id="348" r:id="rId9"/>
    <p:sldId id="350" r:id="rId10"/>
    <p:sldId id="351" r:id="rId11"/>
    <p:sldId id="372" r:id="rId12"/>
    <p:sldId id="374" r:id="rId13"/>
    <p:sldId id="371" r:id="rId14"/>
    <p:sldId id="373" r:id="rId15"/>
    <p:sldId id="363" r:id="rId16"/>
    <p:sldId id="360" r:id="rId17"/>
    <p:sldId id="361" r:id="rId18"/>
    <p:sldId id="362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58" r:id="rId27"/>
    <p:sldId id="343" r:id="rId28"/>
  </p:sldIdLst>
  <p:sldSz cx="14846300" cy="10502900"/>
  <p:notesSz cx="6805613" cy="9939338"/>
  <p:defaultTextStyle>
    <a:lvl1pPr algn="ctr" defTabSz="635000">
      <a:defRPr sz="4400">
        <a:latin typeface="+mn-lt"/>
        <a:ea typeface="+mn-ea"/>
        <a:cs typeface="+mn-cs"/>
        <a:sym typeface="Gill Sans"/>
      </a:defRPr>
    </a:lvl1pPr>
    <a:lvl2pPr indent="342900" algn="ctr" defTabSz="635000">
      <a:defRPr sz="4400">
        <a:latin typeface="+mn-lt"/>
        <a:ea typeface="+mn-ea"/>
        <a:cs typeface="+mn-cs"/>
        <a:sym typeface="Gill Sans"/>
      </a:defRPr>
    </a:lvl2pPr>
    <a:lvl3pPr indent="685800" algn="ctr" defTabSz="635000">
      <a:defRPr sz="4400">
        <a:latin typeface="+mn-lt"/>
        <a:ea typeface="+mn-ea"/>
        <a:cs typeface="+mn-cs"/>
        <a:sym typeface="Gill Sans"/>
      </a:defRPr>
    </a:lvl3pPr>
    <a:lvl4pPr indent="1028700" algn="ctr" defTabSz="635000">
      <a:defRPr sz="4400">
        <a:latin typeface="+mn-lt"/>
        <a:ea typeface="+mn-ea"/>
        <a:cs typeface="+mn-cs"/>
        <a:sym typeface="Gill Sans"/>
      </a:defRPr>
    </a:lvl4pPr>
    <a:lvl5pPr indent="1371600" algn="ctr" defTabSz="635000">
      <a:defRPr sz="4400">
        <a:latin typeface="+mn-lt"/>
        <a:ea typeface="+mn-ea"/>
        <a:cs typeface="+mn-cs"/>
        <a:sym typeface="Gill Sans"/>
      </a:defRPr>
    </a:lvl5pPr>
    <a:lvl6pPr indent="1714500" algn="ctr" defTabSz="635000">
      <a:defRPr sz="4400">
        <a:latin typeface="+mn-lt"/>
        <a:ea typeface="+mn-ea"/>
        <a:cs typeface="+mn-cs"/>
        <a:sym typeface="Gill Sans"/>
      </a:defRPr>
    </a:lvl6pPr>
    <a:lvl7pPr indent="2057400" algn="ctr" defTabSz="635000">
      <a:defRPr sz="4400">
        <a:latin typeface="+mn-lt"/>
        <a:ea typeface="+mn-ea"/>
        <a:cs typeface="+mn-cs"/>
        <a:sym typeface="Gill Sans"/>
      </a:defRPr>
    </a:lvl7pPr>
    <a:lvl8pPr indent="2400300" algn="ctr" defTabSz="635000">
      <a:defRPr sz="4400">
        <a:latin typeface="+mn-lt"/>
        <a:ea typeface="+mn-ea"/>
        <a:cs typeface="+mn-cs"/>
        <a:sym typeface="Gill Sans"/>
      </a:defRPr>
    </a:lvl8pPr>
    <a:lvl9pPr indent="2743200" algn="ctr" defTabSz="635000">
      <a:defRPr sz="4400"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3308">
          <p15:clr>
            <a:srgbClr val="A4A3A4"/>
          </p15:clr>
        </p15:guide>
        <p15:guide id="2" pos="4676">
          <p15:clr>
            <a:srgbClr val="A4A3A4"/>
          </p15:clr>
        </p15:guide>
        <p15:guide id="3" orient="horz" pos="3425">
          <p15:clr>
            <a:srgbClr val="A4A3A4"/>
          </p15:clr>
        </p15:guide>
        <p15:guide id="4" pos="51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EEEE"/>
    <a:srgbClr val="F9F9F9"/>
    <a:srgbClr val="174F8D"/>
    <a:srgbClr val="FFC000"/>
    <a:srgbClr val="353333"/>
    <a:srgbClr val="413D3E"/>
    <a:srgbClr val="D6AD75"/>
    <a:srgbClr val="8E9296"/>
    <a:srgbClr val="787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0" autoAdjust="0"/>
    <p:restoredTop sz="89547" autoAdjust="0"/>
  </p:normalViewPr>
  <p:slideViewPr>
    <p:cSldViewPr snapToGrid="0" snapToObjects="1">
      <p:cViewPr varScale="1">
        <p:scale>
          <a:sx n="44" d="100"/>
          <a:sy n="44" d="100"/>
        </p:scale>
        <p:origin x="1152" y="60"/>
      </p:cViewPr>
      <p:guideLst>
        <p:guide orient="horz" pos="3308"/>
        <p:guide pos="4676"/>
        <p:guide orient="horz" pos="3425"/>
        <p:guide pos="5146"/>
      </p:guideLst>
    </p:cSldViewPr>
  </p:slideViewPr>
  <p:outlineViewPr>
    <p:cViewPr>
      <p:scale>
        <a:sx n="33" d="100"/>
        <a:sy n="33" d="100"/>
      </p:scale>
      <p:origin x="19" y="7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443572429318638E-2"/>
          <c:y val="0.11122847117354884"/>
          <c:w val="0.86352354630683359"/>
          <c:h val="0.656159683474424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Допущено до экспертизы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6C0-47AC-BF59-B2363CEB604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6C0-47AC-BF59-B2363CEB604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6C0-47AC-BF59-B2363CEB604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6C0-47AC-BF59-B2363CEB604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6C0-47AC-BF59-B2363CEB604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6C0-47AC-BF59-B2363CEB604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AF6F-4CFC-9D94-14BC6AAB4407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3EE-483A-9F46-22A46A3617B9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C0-47AC-BF59-B2363CEB604C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C0-47AC-BF59-B2363CEB604C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C0-47AC-BF59-B2363CEB604C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6C0-47AC-BF59-B2363CEB604C}"/>
                </c:ext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C0-47AC-BF59-B2363CEB604C}"/>
                </c:ext>
              </c:extLst>
            </c:dLbl>
            <c:dLbl>
              <c:idx val="5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C0-47AC-BF59-B2363CEB604C}"/>
                </c:ext>
              </c:extLst>
            </c:dLbl>
            <c:dLbl>
              <c:idx val="6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F6F-4CFC-9D94-14BC6AAB4407}"/>
                </c:ext>
              </c:extLst>
            </c:dLbl>
            <c:dLbl>
              <c:idx val="7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3EE-483A-9F46-22A46A3617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Ростовская область</c:v>
                </c:pt>
                <c:pt idx="1">
                  <c:v>Волгоградская область</c:v>
                </c:pt>
                <c:pt idx="2">
                  <c:v>Краснодарский край</c:v>
                </c:pt>
                <c:pt idx="3">
                  <c:v>Республика Крым</c:v>
                </c:pt>
                <c:pt idx="4">
                  <c:v>Севастополь</c:v>
                </c:pt>
                <c:pt idx="5">
                  <c:v>Республика Калмыкия</c:v>
                </c:pt>
                <c:pt idx="6">
                  <c:v>Астраханская область</c:v>
                </c:pt>
                <c:pt idx="7">
                  <c:v>Республика Адыгея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95</c:v>
                </c:pt>
                <c:pt idx="1">
                  <c:v>90</c:v>
                </c:pt>
                <c:pt idx="2">
                  <c:v>65</c:v>
                </c:pt>
                <c:pt idx="3">
                  <c:v>58</c:v>
                </c:pt>
                <c:pt idx="4">
                  <c:v>33</c:v>
                </c:pt>
                <c:pt idx="5">
                  <c:v>16</c:v>
                </c:pt>
                <c:pt idx="6">
                  <c:v>14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C0-47AC-BF59-B2363CEB60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Победители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Ростовская область</c:v>
                </c:pt>
                <c:pt idx="1">
                  <c:v>Волгоградская область</c:v>
                </c:pt>
                <c:pt idx="2">
                  <c:v>Краснодарский край</c:v>
                </c:pt>
                <c:pt idx="3">
                  <c:v>Республика Крым</c:v>
                </c:pt>
                <c:pt idx="4">
                  <c:v>Севастополь</c:v>
                </c:pt>
                <c:pt idx="5">
                  <c:v>Республика Калмыкия</c:v>
                </c:pt>
                <c:pt idx="6">
                  <c:v>Астраханская область</c:v>
                </c:pt>
                <c:pt idx="7">
                  <c:v>Республика Адыгея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11</c:v>
                </c:pt>
                <c:pt idx="1">
                  <c:v>17</c:v>
                </c:pt>
                <c:pt idx="2">
                  <c:v>7</c:v>
                </c:pt>
                <c:pt idx="3">
                  <c:v>5</c:v>
                </c:pt>
                <c:pt idx="4">
                  <c:v>5</c:v>
                </c:pt>
                <c:pt idx="5">
                  <c:v>2</c:v>
                </c:pt>
                <c:pt idx="6">
                  <c:v>3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3C-4707-8C56-5FBFAB150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0"/>
        <c:axId val="363000344"/>
        <c:axId val="363002312"/>
      </c:barChart>
      <c:catAx>
        <c:axId val="363000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3002312"/>
        <c:crosses val="autoZero"/>
        <c:auto val="1"/>
        <c:lblAlgn val="ctr"/>
        <c:lblOffset val="100"/>
        <c:noMultiLvlLbl val="0"/>
      </c:catAx>
      <c:valAx>
        <c:axId val="363002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3000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467964575866874"/>
          <c:y val="0.9212868818515586"/>
          <c:w val="0.38801044209061342"/>
          <c:h val="5.91185014530874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771525" y="746125"/>
            <a:ext cx="5264150" cy="3725863"/>
          </a:xfrm>
          <a:prstGeom prst="rect">
            <a:avLst/>
          </a:prstGeom>
        </p:spPr>
        <p:txBody>
          <a:bodyPr lIns="91404" tIns="45704" rIns="91404" bIns="45704"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07419" y="4721186"/>
            <a:ext cx="4990783" cy="4472702"/>
          </a:xfrm>
          <a:prstGeom prst="rect">
            <a:avLst/>
          </a:prstGeom>
        </p:spPr>
        <p:txBody>
          <a:bodyPr lIns="91404" tIns="45704" rIns="91404" bIns="45704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58269808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635000">
      <a:defRPr sz="2200">
        <a:latin typeface="Lucida Grande"/>
        <a:ea typeface="Lucida Grande"/>
        <a:cs typeface="Lucida Grande"/>
        <a:sym typeface="Lucida Grande"/>
      </a:defRPr>
    </a:lvl1pPr>
    <a:lvl2pPr indent="228600" defTabSz="635000">
      <a:defRPr sz="2200">
        <a:latin typeface="Lucida Grande"/>
        <a:ea typeface="Lucida Grande"/>
        <a:cs typeface="Lucida Grande"/>
        <a:sym typeface="Lucida Grande"/>
      </a:defRPr>
    </a:lvl2pPr>
    <a:lvl3pPr indent="457200" defTabSz="635000">
      <a:defRPr sz="2200">
        <a:latin typeface="Lucida Grande"/>
        <a:ea typeface="Lucida Grande"/>
        <a:cs typeface="Lucida Grande"/>
        <a:sym typeface="Lucida Grande"/>
      </a:defRPr>
    </a:lvl3pPr>
    <a:lvl4pPr indent="685800" defTabSz="635000">
      <a:defRPr sz="2200">
        <a:latin typeface="Lucida Grande"/>
        <a:ea typeface="Lucida Grande"/>
        <a:cs typeface="Lucida Grande"/>
        <a:sym typeface="Lucida Grande"/>
      </a:defRPr>
    </a:lvl4pPr>
    <a:lvl5pPr indent="914400" defTabSz="635000">
      <a:defRPr sz="2200">
        <a:latin typeface="Lucida Grande"/>
        <a:ea typeface="Lucida Grande"/>
        <a:cs typeface="Lucida Grande"/>
        <a:sym typeface="Lucida Grande"/>
      </a:defRPr>
    </a:lvl5pPr>
    <a:lvl6pPr indent="1143000" defTabSz="635000">
      <a:defRPr sz="2200">
        <a:latin typeface="Lucida Grande"/>
        <a:ea typeface="Lucida Grande"/>
        <a:cs typeface="Lucida Grande"/>
        <a:sym typeface="Lucida Grande"/>
      </a:defRPr>
    </a:lvl6pPr>
    <a:lvl7pPr indent="1371600" defTabSz="635000">
      <a:defRPr sz="2200">
        <a:latin typeface="Lucida Grande"/>
        <a:ea typeface="Lucida Grande"/>
        <a:cs typeface="Lucida Grande"/>
        <a:sym typeface="Lucida Grande"/>
      </a:defRPr>
    </a:lvl7pPr>
    <a:lvl8pPr indent="1600200" defTabSz="635000">
      <a:defRPr sz="2200">
        <a:latin typeface="Lucida Grande"/>
        <a:ea typeface="Lucida Grande"/>
        <a:cs typeface="Lucida Grande"/>
        <a:sym typeface="Lucida Grande"/>
      </a:defRPr>
    </a:lvl8pPr>
    <a:lvl9pPr indent="1828800" defTabSz="6350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45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828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74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615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912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258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432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687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901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769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5734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858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948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71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314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68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113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7920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8926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2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13473" y="3262707"/>
            <a:ext cx="12619355" cy="2251316"/>
          </a:xfrm>
          <a:prstGeom prst="rect">
            <a:avLst/>
          </a:prstGeom>
        </p:spPr>
        <p:txBody>
          <a:bodyPr lIns="144850" tIns="72425" rIns="144850" bIns="72425"/>
          <a:lstStyle>
            <a:lvl1pPr>
              <a:defRPr b="1" i="0" spc="300">
                <a:solidFill>
                  <a:srgbClr val="413D3E"/>
                </a:solidFill>
                <a:latin typeface="PT Sans Narrow" charset="-52"/>
                <a:ea typeface="PT Sans Narrow" charset="-52"/>
                <a:cs typeface="PT Sans Narrow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26945" y="5951644"/>
            <a:ext cx="10392410" cy="2684074"/>
          </a:xfrm>
          <a:prstGeom prst="rect">
            <a:avLst/>
          </a:prstGeom>
        </p:spPr>
        <p:txBody>
          <a:bodyPr lIns="144850" tIns="72425" rIns="144850" bIns="72425"/>
          <a:lstStyle>
            <a:lvl1pPr marL="0" indent="0" algn="ctr">
              <a:buNone/>
              <a:defRPr>
                <a:solidFill>
                  <a:srgbClr val="D6AD75"/>
                </a:solidFill>
                <a:latin typeface="PT Sans Narrow" charset="-52"/>
                <a:ea typeface="PT Sans Narrow" charset="-52"/>
                <a:cs typeface="PT Sans Narrow" charset="-52"/>
              </a:defRPr>
            </a:lvl1pPr>
            <a:lvl2pPr marL="72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48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2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97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1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45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69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94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42315" y="9734633"/>
            <a:ext cx="3464137" cy="559182"/>
          </a:xfrm>
          <a:prstGeom prst="rect">
            <a:avLst/>
          </a:prstGeom>
        </p:spPr>
        <p:txBody>
          <a:bodyPr lIns="144850" tIns="72425" rIns="144850" bIns="72425"/>
          <a:lstStyle>
            <a:lvl1pPr>
              <a:defRPr sz="2000">
                <a:solidFill>
                  <a:srgbClr val="413D3E"/>
                </a:solidFill>
                <a:latin typeface="PT Sans Narrow" charset="-52"/>
                <a:ea typeface="PT Sans Narrow" charset="-52"/>
                <a:cs typeface="PT Sans Narrow" charset="-52"/>
              </a:defRPr>
            </a:lvl1pPr>
          </a:lstStyle>
          <a:p>
            <a:fld id="{366D54D5-287F-4819-94AD-B9F66FC6297A}" type="datetime3">
              <a:rPr lang="ru-RU" smtClean="0"/>
              <a:pPr/>
              <a:t>12/09/17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072486" y="9734633"/>
            <a:ext cx="4701328" cy="559182"/>
          </a:xfrm>
          <a:prstGeom prst="rect">
            <a:avLst/>
          </a:prstGeom>
        </p:spPr>
        <p:txBody>
          <a:bodyPr lIns="144850" tIns="72425" rIns="144850" bIns="72425"/>
          <a:lstStyle>
            <a:lvl1pPr>
              <a:defRPr sz="2000">
                <a:solidFill>
                  <a:srgbClr val="413D3E"/>
                </a:solidFill>
                <a:latin typeface="PT Sans Narrow" charset="-52"/>
                <a:ea typeface="PT Sans Narrow" charset="-52"/>
                <a:cs typeface="PT Sans Narrow" charset="-52"/>
              </a:defRPr>
            </a:lvl1pPr>
          </a:lstStyle>
          <a:p>
            <a:r>
              <a:rPr lang="ru-RU"/>
              <a:t>2017 © Фонд Президентских Грантов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39848" y="9734633"/>
            <a:ext cx="3464137" cy="559182"/>
          </a:xfrm>
          <a:prstGeom prst="rect">
            <a:avLst/>
          </a:prstGeom>
        </p:spPr>
        <p:txBody>
          <a:bodyPr lIns="144850" tIns="72425" rIns="144850" bIns="72425"/>
          <a:lstStyle>
            <a:lvl1pPr>
              <a:defRPr sz="2000">
                <a:solidFill>
                  <a:srgbClr val="413D3E"/>
                </a:solidFill>
                <a:latin typeface="PT Sans Narrow" charset="-52"/>
                <a:ea typeface="PT Sans Narrow" charset="-52"/>
                <a:cs typeface="PT Sans Narrow" charset="-52"/>
              </a:defRPr>
            </a:lvl1pPr>
          </a:lstStyle>
          <a:p>
            <a:fld id="{27B846A3-4ABF-4BC3-A74C-D745A5A3CE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C186B-7DD3-43BF-8D9E-7B1A07BF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17" y="700193"/>
            <a:ext cx="4788318" cy="2450677"/>
          </a:xfrm>
        </p:spPr>
        <p:txBody>
          <a:bodyPr anchor="b"/>
          <a:lstStyle>
            <a:lvl1pPr>
              <a:defRPr sz="389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A1386A-B12D-4105-8EB9-685D03B12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611" y="1512224"/>
            <a:ext cx="7515939" cy="7463866"/>
          </a:xfrm>
        </p:spPr>
        <p:txBody>
          <a:bodyPr/>
          <a:lstStyle>
            <a:lvl1pPr>
              <a:defRPr sz="3897"/>
            </a:lvl1pPr>
            <a:lvl2pPr>
              <a:defRPr sz="3410"/>
            </a:lvl2pPr>
            <a:lvl3pPr>
              <a:defRPr sz="2922"/>
            </a:lvl3pPr>
            <a:lvl4pPr>
              <a:defRPr sz="2435"/>
            </a:lvl4pPr>
            <a:lvl5pPr>
              <a:defRPr sz="2435"/>
            </a:lvl5pPr>
            <a:lvl6pPr>
              <a:defRPr sz="2435"/>
            </a:lvl6pPr>
            <a:lvl7pPr>
              <a:defRPr sz="2435"/>
            </a:lvl7pPr>
            <a:lvl8pPr>
              <a:defRPr sz="2435"/>
            </a:lvl8pPr>
            <a:lvl9pPr>
              <a:defRPr sz="24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D3EE71-3687-47E7-B61A-E863E0F9A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2617" y="3150870"/>
            <a:ext cx="4788318" cy="5837376"/>
          </a:xfrm>
        </p:spPr>
        <p:txBody>
          <a:bodyPr/>
          <a:lstStyle>
            <a:lvl1pPr marL="0" indent="0">
              <a:buNone/>
              <a:defRPr sz="1948"/>
            </a:lvl1pPr>
            <a:lvl2pPr marL="556732" indent="0">
              <a:buNone/>
              <a:defRPr sz="1705"/>
            </a:lvl2pPr>
            <a:lvl3pPr marL="1113465" indent="0">
              <a:buNone/>
              <a:defRPr sz="1461"/>
            </a:lvl3pPr>
            <a:lvl4pPr marL="1670197" indent="0">
              <a:buNone/>
              <a:defRPr sz="1218"/>
            </a:lvl4pPr>
            <a:lvl5pPr marL="2226930" indent="0">
              <a:buNone/>
              <a:defRPr sz="1218"/>
            </a:lvl5pPr>
            <a:lvl6pPr marL="2783662" indent="0">
              <a:buNone/>
              <a:defRPr sz="1218"/>
            </a:lvl6pPr>
            <a:lvl7pPr marL="3340395" indent="0">
              <a:buNone/>
              <a:defRPr sz="1218"/>
            </a:lvl7pPr>
            <a:lvl8pPr marL="3897127" indent="0">
              <a:buNone/>
              <a:defRPr sz="1218"/>
            </a:lvl8pPr>
            <a:lvl9pPr marL="4453860" indent="0">
              <a:buNone/>
              <a:defRPr sz="121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1DD386-B24C-4A19-8CFB-7DCD8CA95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6AAA-F3CC-4D0A-B868-64124143FAE3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118841-A851-4D19-B4E4-A70109C8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F80959-E889-44B4-B19E-2D88B4396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DA7C4-316B-41E0-8CFC-81C90AD6C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5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6C062-8A31-437A-8389-955D652C7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17" y="700193"/>
            <a:ext cx="4788318" cy="2450677"/>
          </a:xfrm>
        </p:spPr>
        <p:txBody>
          <a:bodyPr anchor="b"/>
          <a:lstStyle>
            <a:lvl1pPr>
              <a:defRPr sz="389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954F1B-09B6-46B0-9F29-C82A5A807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11611" y="1512224"/>
            <a:ext cx="7515939" cy="7463866"/>
          </a:xfrm>
        </p:spPr>
        <p:txBody>
          <a:bodyPr/>
          <a:lstStyle>
            <a:lvl1pPr marL="0" indent="0">
              <a:buNone/>
              <a:defRPr sz="3897"/>
            </a:lvl1pPr>
            <a:lvl2pPr marL="556732" indent="0">
              <a:buNone/>
              <a:defRPr sz="3410"/>
            </a:lvl2pPr>
            <a:lvl3pPr marL="1113465" indent="0">
              <a:buNone/>
              <a:defRPr sz="2922"/>
            </a:lvl3pPr>
            <a:lvl4pPr marL="1670197" indent="0">
              <a:buNone/>
              <a:defRPr sz="2435"/>
            </a:lvl4pPr>
            <a:lvl5pPr marL="2226930" indent="0">
              <a:buNone/>
              <a:defRPr sz="2435"/>
            </a:lvl5pPr>
            <a:lvl6pPr marL="2783662" indent="0">
              <a:buNone/>
              <a:defRPr sz="2435"/>
            </a:lvl6pPr>
            <a:lvl7pPr marL="3340395" indent="0">
              <a:buNone/>
              <a:defRPr sz="2435"/>
            </a:lvl7pPr>
            <a:lvl8pPr marL="3897127" indent="0">
              <a:buNone/>
              <a:defRPr sz="2435"/>
            </a:lvl8pPr>
            <a:lvl9pPr marL="4453860" indent="0">
              <a:buNone/>
              <a:defRPr sz="243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A6DF42-5021-4E25-8120-7857D5C36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2617" y="3150870"/>
            <a:ext cx="4788318" cy="5837376"/>
          </a:xfrm>
        </p:spPr>
        <p:txBody>
          <a:bodyPr/>
          <a:lstStyle>
            <a:lvl1pPr marL="0" indent="0">
              <a:buNone/>
              <a:defRPr sz="1948"/>
            </a:lvl1pPr>
            <a:lvl2pPr marL="556732" indent="0">
              <a:buNone/>
              <a:defRPr sz="1705"/>
            </a:lvl2pPr>
            <a:lvl3pPr marL="1113465" indent="0">
              <a:buNone/>
              <a:defRPr sz="1461"/>
            </a:lvl3pPr>
            <a:lvl4pPr marL="1670197" indent="0">
              <a:buNone/>
              <a:defRPr sz="1218"/>
            </a:lvl4pPr>
            <a:lvl5pPr marL="2226930" indent="0">
              <a:buNone/>
              <a:defRPr sz="1218"/>
            </a:lvl5pPr>
            <a:lvl6pPr marL="2783662" indent="0">
              <a:buNone/>
              <a:defRPr sz="1218"/>
            </a:lvl6pPr>
            <a:lvl7pPr marL="3340395" indent="0">
              <a:buNone/>
              <a:defRPr sz="1218"/>
            </a:lvl7pPr>
            <a:lvl8pPr marL="3897127" indent="0">
              <a:buNone/>
              <a:defRPr sz="1218"/>
            </a:lvl8pPr>
            <a:lvl9pPr marL="4453860" indent="0">
              <a:buNone/>
              <a:defRPr sz="121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CE30C4-7AAE-4226-A0A3-E6662F56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6AAA-F3CC-4D0A-B868-64124143FAE3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111A7-C764-483D-AD90-006F0DC0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CA6B7F-09B9-46F6-B567-EBD81569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DA7C4-316B-41E0-8CFC-81C90AD6C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907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8C036-D747-498F-83EB-926C5CEB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DB369-0743-4AA6-ACF3-6F610F8C1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9D6C28-202A-4ACB-84BA-74936227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6AAA-F3CC-4D0A-B868-64124143FAE3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DAEE2F-99AD-4F73-9BF4-57A637933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EEB26F-EFD6-4C64-AD2F-A9051A989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DA7C4-316B-41E0-8CFC-81C90AD6C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78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F10552-4E4E-4193-97EA-1554579B3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624384" y="559182"/>
            <a:ext cx="3201233" cy="890072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64C989-9FAB-4DA8-8B70-00D75F86A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0683" y="559182"/>
            <a:ext cx="9418122" cy="890072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F513A4-9B41-44A9-B19B-E806C9C7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6AAA-F3CC-4D0A-B868-64124143FAE3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F7506F-BAD7-4963-B8D4-0C5B1EA27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FEF90F-4B85-4427-8563-A396D2F9B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DA7C4-316B-41E0-8CFC-81C90AD6C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102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381" y="2433"/>
          <a:ext cx="2378" cy="2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1" y="2433"/>
                        <a:ext cx="2378" cy="2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Изображение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5"/>
          <a:stretch/>
        </p:blipFill>
        <p:spPr>
          <a:xfrm>
            <a:off x="11178069" y="340711"/>
            <a:ext cx="3305012" cy="6234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63" y="125064"/>
            <a:ext cx="10855436" cy="1015035"/>
          </a:xfrm>
          <a:prstGeom prst="rect">
            <a:avLst/>
          </a:prstGeom>
        </p:spPr>
        <p:txBody>
          <a:bodyPr lIns="138266" tIns="69133" rIns="138266" bIns="69133">
            <a:normAutofit/>
          </a:bodyPr>
          <a:lstStyle>
            <a:lvl1pPr>
              <a:defRPr sz="27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6094" y="9820612"/>
            <a:ext cx="3340418" cy="559182"/>
          </a:xfrm>
          <a:prstGeom prst="rect">
            <a:avLst/>
          </a:prstGeom>
        </p:spPr>
        <p:txBody>
          <a:bodyPr lIns="138266" tIns="69133" rIns="138266" bIns="69133"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7BE838A2-286E-41F8-BF9E-44D2D25EF72E}" type="datetime3">
              <a:rPr lang="ru-RU" smtClean="0"/>
              <a:t>12/09/17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79036" y="9820612"/>
            <a:ext cx="5488233" cy="559182"/>
          </a:xfrm>
          <a:prstGeom prst="rect">
            <a:avLst/>
          </a:prstGeom>
        </p:spPr>
        <p:txBody>
          <a:bodyPr lIns="138266" tIns="69133" rIns="138266" bIns="69133"/>
          <a:lstStyle>
            <a:lvl1pPr>
              <a:defRPr>
                <a:latin typeface="+mj-lt"/>
              </a:defRPr>
            </a:lvl1pPr>
          </a:lstStyle>
          <a:p>
            <a:r>
              <a:rPr lang="ru-RU"/>
              <a:t>2017 © Фонд Президентских Грантов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32528" y="9820612"/>
            <a:ext cx="3340418" cy="559182"/>
          </a:xfrm>
          <a:prstGeom prst="rect">
            <a:avLst/>
          </a:prstGeom>
        </p:spPr>
        <p:txBody>
          <a:bodyPr lIns="138266" tIns="69133" rIns="138266" bIns="69133"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365362" y="1140106"/>
            <a:ext cx="14115584" cy="8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1029808" y="9842778"/>
            <a:ext cx="1015504" cy="6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 userDrawn="1"/>
        </p:nvGrpSpPr>
        <p:grpSpPr>
          <a:xfrm>
            <a:off x="13487110" y="9842778"/>
            <a:ext cx="1015504" cy="6"/>
            <a:chOff x="658813" y="800103"/>
            <a:chExt cx="833946" cy="4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 userDrawn="1"/>
        </p:nvGrpSpPr>
        <p:grpSpPr>
          <a:xfrm>
            <a:off x="357310" y="9703855"/>
            <a:ext cx="216599" cy="272412"/>
            <a:chOff x="8326225" y="81662"/>
            <a:chExt cx="334824" cy="334824"/>
          </a:xfrm>
        </p:grpSpPr>
        <p:cxnSp>
          <p:nvCxnSpPr>
            <p:cNvPr id="33" name="Прямая соединительная линия 32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Объект 2"/>
          <p:cNvSpPr>
            <a:spLocks noGrp="1"/>
          </p:cNvSpPr>
          <p:nvPr>
            <p:ph idx="13"/>
          </p:nvPr>
        </p:nvSpPr>
        <p:spPr>
          <a:xfrm>
            <a:off x="892160" y="1537380"/>
            <a:ext cx="13595217" cy="7931902"/>
          </a:xfrm>
          <a:prstGeom prst="rect">
            <a:avLst/>
          </a:prstGeom>
        </p:spPr>
        <p:txBody>
          <a:bodyPr lIns="138266" tIns="69133" rIns="138266" bIns="69133"/>
          <a:lstStyle>
            <a:lvl1pPr marL="544356" indent="-544356">
              <a:lnSpc>
                <a:spcPct val="100000"/>
              </a:lnSpc>
              <a:spcBef>
                <a:spcPts val="0"/>
              </a:spcBef>
              <a:spcAft>
                <a:spcPts val="1825"/>
              </a:spcAft>
              <a:buFont typeface="Arial" panose="020B0604020202020204" pitchFamily="34" charset="0"/>
              <a:buChar char="•"/>
              <a:defRPr sz="30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1pPr>
            <a:lvl2pPr marL="1175809" indent="-451815">
              <a:lnSpc>
                <a:spcPct val="100000"/>
              </a:lnSpc>
              <a:spcBef>
                <a:spcPts val="0"/>
              </a:spcBef>
              <a:spcAft>
                <a:spcPts val="1521"/>
              </a:spcAft>
              <a:buSzPct val="100000"/>
              <a:buFont typeface="Calibri Light" panose="020F0302020204030204" pitchFamily="34" charset="0"/>
              <a:buChar char="-"/>
              <a:defRPr sz="27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2pPr>
            <a:lvl3pPr marL="1812705" indent="-364719">
              <a:spcBef>
                <a:spcPts val="0"/>
              </a:spcBef>
              <a:spcAft>
                <a:spcPts val="1368"/>
              </a:spcAft>
              <a:buSzPct val="85000"/>
              <a:buFont typeface="Wingdings" panose="05000000000000000000" pitchFamily="2" charset="2"/>
              <a:buChar char="§"/>
              <a:defRPr sz="24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3pPr>
            <a:lvl4pPr marL="2419662" indent="-345666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2100" b="0" i="0" baseline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4pPr>
            <a:lvl5pPr>
              <a:defRPr sz="21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029933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pos="7491">
          <p15:clr>
            <a:srgbClr val="FBAE40"/>
          </p15:clr>
        </p15:guide>
        <p15:guide id="6" orient="horz" pos="3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55553185"/>
              </p:ext>
            </p:extLst>
          </p:nvPr>
        </p:nvGraphicFramePr>
        <p:xfrm>
          <a:off x="2381" y="2433"/>
          <a:ext cx="2378" cy="2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1" y="2433"/>
                        <a:ext cx="2378" cy="2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Изображение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5"/>
          <a:stretch/>
        </p:blipFill>
        <p:spPr>
          <a:xfrm>
            <a:off x="11178069" y="340711"/>
            <a:ext cx="3305012" cy="6234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8363" y="125064"/>
            <a:ext cx="10855436" cy="1015035"/>
          </a:xfrm>
          <a:prstGeom prst="rect">
            <a:avLst/>
          </a:prstGeom>
        </p:spPr>
        <p:txBody>
          <a:bodyPr lIns="138266" tIns="69133" rIns="138266" bIns="69133">
            <a:normAutofit/>
          </a:bodyPr>
          <a:lstStyle>
            <a:lvl1pPr>
              <a:defRPr sz="2700" spc="300">
                <a:latin typeface="PT Sans Narrow" charset="-52"/>
                <a:ea typeface="PT Sans Narrow" charset="-52"/>
                <a:cs typeface="PT Sans Narrow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6094" y="9820612"/>
            <a:ext cx="3340418" cy="559182"/>
          </a:xfrm>
          <a:prstGeom prst="rect">
            <a:avLst/>
          </a:prstGeom>
        </p:spPr>
        <p:txBody>
          <a:bodyPr lIns="138266" tIns="69133" rIns="138266" bIns="69133"/>
          <a:lstStyle>
            <a:lvl1pPr>
              <a:defRPr sz="2000" b="0" i="0">
                <a:solidFill>
                  <a:srgbClr val="413D3E"/>
                </a:solidFill>
                <a:latin typeface="PT Sans Narrow" charset="-52"/>
                <a:ea typeface="PT Sans Narrow" charset="-52"/>
                <a:cs typeface="PT Sans Narrow" charset="-52"/>
              </a:defRPr>
            </a:lvl1pPr>
          </a:lstStyle>
          <a:p>
            <a:fld id="{7BE838A2-286E-41F8-BF9E-44D2D25EF72E}" type="datetime3">
              <a:rPr lang="ru-RU" smtClean="0"/>
              <a:pPr/>
              <a:t>12/09/17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79036" y="9820612"/>
            <a:ext cx="5488233" cy="559182"/>
          </a:xfrm>
          <a:prstGeom prst="rect">
            <a:avLst/>
          </a:prstGeom>
        </p:spPr>
        <p:txBody>
          <a:bodyPr lIns="138266" tIns="69133" rIns="138266" bIns="69133"/>
          <a:lstStyle>
            <a:lvl1pPr>
              <a:defRPr sz="2000">
                <a:solidFill>
                  <a:srgbClr val="413D3E"/>
                </a:solidFill>
                <a:latin typeface="PT Sans Narrow" charset="-52"/>
                <a:ea typeface="PT Sans Narrow" charset="-52"/>
                <a:cs typeface="PT Sans Narrow" charset="-52"/>
              </a:defRPr>
            </a:lvl1pPr>
          </a:lstStyle>
          <a:p>
            <a:r>
              <a:rPr lang="ru-RU"/>
              <a:t>2017 © Фонд Президентских Грантов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132528" y="9820612"/>
            <a:ext cx="3340418" cy="559182"/>
          </a:xfrm>
          <a:prstGeom prst="rect">
            <a:avLst/>
          </a:prstGeom>
        </p:spPr>
        <p:txBody>
          <a:bodyPr lIns="138266" tIns="69133" rIns="138266" bIns="69133"/>
          <a:lstStyle>
            <a:lvl1pPr>
              <a:defRPr sz="2000" b="0" i="0">
                <a:solidFill>
                  <a:srgbClr val="413D3E"/>
                </a:solidFill>
                <a:latin typeface="PT Sans Narrow" charset="-52"/>
                <a:ea typeface="PT Sans Narrow" charset="-52"/>
                <a:cs typeface="PT Sans Narrow" charset="-52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365362" y="1140106"/>
            <a:ext cx="14115584" cy="8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1029808" y="9842778"/>
            <a:ext cx="1015504" cy="6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 userDrawn="1"/>
        </p:nvGrpSpPr>
        <p:grpSpPr>
          <a:xfrm>
            <a:off x="13487110" y="9842778"/>
            <a:ext cx="1015504" cy="6"/>
            <a:chOff x="658813" y="800103"/>
            <a:chExt cx="833946" cy="4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 userDrawn="1"/>
        </p:nvGrpSpPr>
        <p:grpSpPr>
          <a:xfrm>
            <a:off x="357310" y="9703855"/>
            <a:ext cx="216599" cy="272412"/>
            <a:chOff x="8326225" y="81662"/>
            <a:chExt cx="334824" cy="334824"/>
          </a:xfrm>
        </p:grpSpPr>
        <p:cxnSp>
          <p:nvCxnSpPr>
            <p:cNvPr id="33" name="Прямая соединительная линия 32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Объект 2"/>
          <p:cNvSpPr>
            <a:spLocks noGrp="1"/>
          </p:cNvSpPr>
          <p:nvPr>
            <p:ph idx="13"/>
          </p:nvPr>
        </p:nvSpPr>
        <p:spPr>
          <a:xfrm>
            <a:off x="892160" y="1537380"/>
            <a:ext cx="13595217" cy="7931902"/>
          </a:xfrm>
          <a:prstGeom prst="rect">
            <a:avLst/>
          </a:prstGeom>
        </p:spPr>
        <p:txBody>
          <a:bodyPr lIns="138266" tIns="69133" rIns="138266" bIns="69133"/>
          <a:lstStyle>
            <a:lvl1pPr marL="544356" indent="-544356">
              <a:lnSpc>
                <a:spcPct val="100000"/>
              </a:lnSpc>
              <a:spcBef>
                <a:spcPts val="0"/>
              </a:spcBef>
              <a:spcAft>
                <a:spcPts val="1825"/>
              </a:spcAft>
              <a:buFont typeface="Arial" panose="020B0604020202020204" pitchFamily="34" charset="0"/>
              <a:buChar char="•"/>
              <a:defRPr sz="3000" b="0" i="0">
                <a:solidFill>
                  <a:schemeClr val="tx1"/>
                </a:solidFill>
                <a:latin typeface="PT Sans Narrow" charset="-52"/>
                <a:ea typeface="PT Sans Narrow" charset="-52"/>
                <a:cs typeface="PT Sans Narrow" charset="-52"/>
              </a:defRPr>
            </a:lvl1pPr>
            <a:lvl2pPr marL="1175809" indent="-451815">
              <a:lnSpc>
                <a:spcPct val="100000"/>
              </a:lnSpc>
              <a:spcBef>
                <a:spcPts val="0"/>
              </a:spcBef>
              <a:spcAft>
                <a:spcPts val="1521"/>
              </a:spcAft>
              <a:buSzPct val="100000"/>
              <a:buFont typeface="Calibri Light" panose="020F0302020204030204" pitchFamily="34" charset="0"/>
              <a:buChar char="-"/>
              <a:defRPr sz="2700" b="0" i="0">
                <a:solidFill>
                  <a:schemeClr val="tx1"/>
                </a:solidFill>
                <a:latin typeface="PT Sans Narrow" charset="-52"/>
                <a:ea typeface="PT Sans Narrow" charset="-52"/>
                <a:cs typeface="PT Sans Narrow" charset="-52"/>
              </a:defRPr>
            </a:lvl2pPr>
            <a:lvl3pPr marL="1812705" indent="-364719">
              <a:spcBef>
                <a:spcPts val="0"/>
              </a:spcBef>
              <a:spcAft>
                <a:spcPts val="1368"/>
              </a:spcAft>
              <a:buSzPct val="85000"/>
              <a:buFont typeface="Wingdings" panose="05000000000000000000" pitchFamily="2" charset="2"/>
              <a:buChar char="§"/>
              <a:defRPr sz="2400" b="0" i="0">
                <a:solidFill>
                  <a:schemeClr val="tx1"/>
                </a:solidFill>
                <a:latin typeface="PT Sans Narrow" charset="-52"/>
                <a:ea typeface="PT Sans Narrow" charset="-52"/>
                <a:cs typeface="PT Sans Narrow" charset="-52"/>
              </a:defRPr>
            </a:lvl3pPr>
            <a:lvl4pPr marL="2419662" indent="-345666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2100" b="0" i="0" baseline="0">
                <a:solidFill>
                  <a:schemeClr val="tx1"/>
                </a:solidFill>
                <a:latin typeface="PT Sans Narrow" charset="-52"/>
                <a:ea typeface="PT Sans Narrow" charset="-52"/>
                <a:cs typeface="PT Sans Narrow" charset="-52"/>
              </a:defRPr>
            </a:lvl4pPr>
            <a:lvl5pPr>
              <a:defRPr sz="2100" b="0" i="0">
                <a:solidFill>
                  <a:schemeClr val="tx1"/>
                </a:solidFill>
                <a:latin typeface="PT Sans Narrow" charset="-52"/>
                <a:ea typeface="PT Sans Narrow" charset="-52"/>
                <a:cs typeface="PT Sans Narrow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170234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pos="7491">
          <p15:clr>
            <a:srgbClr val="FBAE40"/>
          </p15:clr>
        </p15:guide>
        <p15:guide id="6" orient="horz" pos="3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38EAA-17A3-48CC-BDBF-3FAA05F50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5788" y="1718878"/>
            <a:ext cx="11134725" cy="3656565"/>
          </a:xfrm>
        </p:spPr>
        <p:txBody>
          <a:bodyPr anchor="b"/>
          <a:lstStyle>
            <a:lvl1pPr algn="ctr">
              <a:defRPr sz="73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F38E10-82EC-46C5-B670-2ECDB477F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5788" y="5516454"/>
            <a:ext cx="11134725" cy="2535769"/>
          </a:xfrm>
        </p:spPr>
        <p:txBody>
          <a:bodyPr/>
          <a:lstStyle>
            <a:lvl1pPr marL="0" indent="0" algn="ctr">
              <a:buNone/>
              <a:defRPr sz="2922"/>
            </a:lvl1pPr>
            <a:lvl2pPr marL="556732" indent="0" algn="ctr">
              <a:buNone/>
              <a:defRPr sz="2435"/>
            </a:lvl2pPr>
            <a:lvl3pPr marL="1113465" indent="0" algn="ctr">
              <a:buNone/>
              <a:defRPr sz="2192"/>
            </a:lvl3pPr>
            <a:lvl4pPr marL="1670197" indent="0" algn="ctr">
              <a:buNone/>
              <a:defRPr sz="1948"/>
            </a:lvl4pPr>
            <a:lvl5pPr marL="2226930" indent="0" algn="ctr">
              <a:buNone/>
              <a:defRPr sz="1948"/>
            </a:lvl5pPr>
            <a:lvl6pPr marL="2783662" indent="0" algn="ctr">
              <a:buNone/>
              <a:defRPr sz="1948"/>
            </a:lvl6pPr>
            <a:lvl7pPr marL="3340395" indent="0" algn="ctr">
              <a:buNone/>
              <a:defRPr sz="1948"/>
            </a:lvl7pPr>
            <a:lvl8pPr marL="3897127" indent="0" algn="ctr">
              <a:buNone/>
              <a:defRPr sz="1948"/>
            </a:lvl8pPr>
            <a:lvl9pPr marL="4453860" indent="0" algn="ctr">
              <a:buNone/>
              <a:defRPr sz="1948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98F70E-FE31-498B-A538-3511DC457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6AAA-F3CC-4D0A-B868-64124143FAE3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B03738-0DC4-4AE9-8611-36982E24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D93315-ECF2-42B6-BBD9-3DCAF3D6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DA7C4-316B-41E0-8CFC-81C90AD6C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7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00990-8C36-495B-A5E6-FA63DB37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16BFA2-07F1-4223-A230-BDE768A55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F40067-0D8B-4735-8886-9506F846A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6AAA-F3CC-4D0A-B868-64124143FAE3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B9AD54-7612-4266-9CCC-4F57761C5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751F53-381D-4461-9FF0-B1C576B9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DA7C4-316B-41E0-8CFC-81C90AD6C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18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A7DF8-3824-4F53-B3D5-6F0F8BA52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951" y="2618433"/>
            <a:ext cx="12804934" cy="4368914"/>
          </a:xfrm>
        </p:spPr>
        <p:txBody>
          <a:bodyPr anchor="b"/>
          <a:lstStyle>
            <a:lvl1pPr>
              <a:defRPr sz="73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10F6C8-FF51-4D56-A24A-7ACCD831A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2951" y="7028678"/>
            <a:ext cx="12804934" cy="2297509"/>
          </a:xfrm>
        </p:spPr>
        <p:txBody>
          <a:bodyPr/>
          <a:lstStyle>
            <a:lvl1pPr marL="0" indent="0">
              <a:buNone/>
              <a:defRPr sz="2922">
                <a:solidFill>
                  <a:schemeClr val="tx1">
                    <a:tint val="75000"/>
                  </a:schemeClr>
                </a:solidFill>
              </a:defRPr>
            </a:lvl1pPr>
            <a:lvl2pPr marL="556732" indent="0">
              <a:buNone/>
              <a:defRPr sz="2435">
                <a:solidFill>
                  <a:schemeClr val="tx1">
                    <a:tint val="75000"/>
                  </a:schemeClr>
                </a:solidFill>
              </a:defRPr>
            </a:lvl2pPr>
            <a:lvl3pPr marL="1113465" indent="0">
              <a:buNone/>
              <a:defRPr sz="2192">
                <a:solidFill>
                  <a:schemeClr val="tx1">
                    <a:tint val="75000"/>
                  </a:schemeClr>
                </a:solidFill>
              </a:defRPr>
            </a:lvl3pPr>
            <a:lvl4pPr marL="1670197" indent="0">
              <a:buNone/>
              <a:defRPr sz="1948">
                <a:solidFill>
                  <a:schemeClr val="tx1">
                    <a:tint val="75000"/>
                  </a:schemeClr>
                </a:solidFill>
              </a:defRPr>
            </a:lvl4pPr>
            <a:lvl5pPr marL="2226930" indent="0">
              <a:buNone/>
              <a:defRPr sz="1948">
                <a:solidFill>
                  <a:schemeClr val="tx1">
                    <a:tint val="75000"/>
                  </a:schemeClr>
                </a:solidFill>
              </a:defRPr>
            </a:lvl5pPr>
            <a:lvl6pPr marL="2783662" indent="0">
              <a:buNone/>
              <a:defRPr sz="1948">
                <a:solidFill>
                  <a:schemeClr val="tx1">
                    <a:tint val="75000"/>
                  </a:schemeClr>
                </a:solidFill>
              </a:defRPr>
            </a:lvl6pPr>
            <a:lvl7pPr marL="3340395" indent="0">
              <a:buNone/>
              <a:defRPr sz="1948">
                <a:solidFill>
                  <a:schemeClr val="tx1">
                    <a:tint val="75000"/>
                  </a:schemeClr>
                </a:solidFill>
              </a:defRPr>
            </a:lvl7pPr>
            <a:lvl8pPr marL="3897127" indent="0">
              <a:buNone/>
              <a:defRPr sz="1948">
                <a:solidFill>
                  <a:schemeClr val="tx1">
                    <a:tint val="75000"/>
                  </a:schemeClr>
                </a:solidFill>
              </a:defRPr>
            </a:lvl8pPr>
            <a:lvl9pPr marL="4453860" indent="0">
              <a:buNone/>
              <a:defRPr sz="19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C7E934-14E8-4150-9C62-1AF5F2585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6AAA-F3CC-4D0A-B868-64124143FAE3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68113F-68D7-46AC-BBBE-F8DEDF41B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F26E70-7E37-4CAF-8612-0AD7366BD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DA7C4-316B-41E0-8CFC-81C90AD6C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73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B4D098-FB69-4D96-AD6A-A559FBF6F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087C56-0327-4E19-BE32-7EFFB94FD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683" y="2795911"/>
            <a:ext cx="6309678" cy="66639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F87497-A15B-4617-90F0-78C10E714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15939" y="2795911"/>
            <a:ext cx="6309678" cy="66639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4CD06D-D9B6-42E2-8D05-26FBC5AF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6AAA-F3CC-4D0A-B868-64124143FAE3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4562E2-36A0-426F-918F-956B6FFCC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B0449E-EB0C-457A-BF18-99B7CCDA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DA7C4-316B-41E0-8CFC-81C90AD6C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15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3A9A8-6ADD-42B8-930B-3C44D6216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617" y="559183"/>
            <a:ext cx="12804934" cy="20300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6790C5-B648-484E-9F8F-3EE49C35E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2618" y="2574670"/>
            <a:ext cx="6280680" cy="1261806"/>
          </a:xfrm>
        </p:spPr>
        <p:txBody>
          <a:bodyPr anchor="b"/>
          <a:lstStyle>
            <a:lvl1pPr marL="0" indent="0">
              <a:buNone/>
              <a:defRPr sz="2922" b="1"/>
            </a:lvl1pPr>
            <a:lvl2pPr marL="556732" indent="0">
              <a:buNone/>
              <a:defRPr sz="2435" b="1"/>
            </a:lvl2pPr>
            <a:lvl3pPr marL="1113465" indent="0">
              <a:buNone/>
              <a:defRPr sz="2192" b="1"/>
            </a:lvl3pPr>
            <a:lvl4pPr marL="1670197" indent="0">
              <a:buNone/>
              <a:defRPr sz="1948" b="1"/>
            </a:lvl4pPr>
            <a:lvl5pPr marL="2226930" indent="0">
              <a:buNone/>
              <a:defRPr sz="1948" b="1"/>
            </a:lvl5pPr>
            <a:lvl6pPr marL="2783662" indent="0">
              <a:buNone/>
              <a:defRPr sz="1948" b="1"/>
            </a:lvl6pPr>
            <a:lvl7pPr marL="3340395" indent="0">
              <a:buNone/>
              <a:defRPr sz="1948" b="1"/>
            </a:lvl7pPr>
            <a:lvl8pPr marL="3897127" indent="0">
              <a:buNone/>
              <a:defRPr sz="1948" b="1"/>
            </a:lvl8pPr>
            <a:lvl9pPr marL="4453860" indent="0">
              <a:buNone/>
              <a:defRPr sz="194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F5111C-B7BE-4F14-9CF4-5911DC36C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618" y="3836476"/>
            <a:ext cx="6280680" cy="56428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81C416-E4B2-4903-AA6A-5D6CD11084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15939" y="2574670"/>
            <a:ext cx="6311611" cy="1261806"/>
          </a:xfrm>
        </p:spPr>
        <p:txBody>
          <a:bodyPr anchor="b"/>
          <a:lstStyle>
            <a:lvl1pPr marL="0" indent="0">
              <a:buNone/>
              <a:defRPr sz="2922" b="1"/>
            </a:lvl1pPr>
            <a:lvl2pPr marL="556732" indent="0">
              <a:buNone/>
              <a:defRPr sz="2435" b="1"/>
            </a:lvl2pPr>
            <a:lvl3pPr marL="1113465" indent="0">
              <a:buNone/>
              <a:defRPr sz="2192" b="1"/>
            </a:lvl3pPr>
            <a:lvl4pPr marL="1670197" indent="0">
              <a:buNone/>
              <a:defRPr sz="1948" b="1"/>
            </a:lvl4pPr>
            <a:lvl5pPr marL="2226930" indent="0">
              <a:buNone/>
              <a:defRPr sz="1948" b="1"/>
            </a:lvl5pPr>
            <a:lvl6pPr marL="2783662" indent="0">
              <a:buNone/>
              <a:defRPr sz="1948" b="1"/>
            </a:lvl6pPr>
            <a:lvl7pPr marL="3340395" indent="0">
              <a:buNone/>
              <a:defRPr sz="1948" b="1"/>
            </a:lvl7pPr>
            <a:lvl8pPr marL="3897127" indent="0">
              <a:buNone/>
              <a:defRPr sz="1948" b="1"/>
            </a:lvl8pPr>
            <a:lvl9pPr marL="4453860" indent="0">
              <a:buNone/>
              <a:defRPr sz="194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6CA51D-30FE-4F8F-9541-E236D7689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15939" y="3836476"/>
            <a:ext cx="6311611" cy="56428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6381FBC-8A5E-4B1D-9D7B-568FF59D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6AAA-F3CC-4D0A-B868-64124143FAE3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B3D183-615D-4B45-B2BA-4E8FF4CC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93B9CA-B8EB-40F7-922B-C02FCDCF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DA7C4-316B-41E0-8CFC-81C90AD6C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05395-EA91-4531-9EEF-BCFC9DC02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366DAA-BEA8-479B-AF40-FB163656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6AAA-F3CC-4D0A-B868-64124143FAE3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10B290-112A-42EA-810F-08DA3CEA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31D8C-8609-48C0-973C-1C5ECC9F6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DA7C4-316B-41E0-8CFC-81C90AD6C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00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89E6B0-D8F7-41C0-A119-D23EED229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6AAA-F3CC-4D0A-B868-64124143FAE3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9C2C91-BCB0-4A6D-A74D-906A0A5A1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C3FFA0-6AE8-4CA1-8676-1F918BE1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DA7C4-316B-41E0-8CFC-81C90AD6C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82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7969250" y="585393"/>
            <a:ext cx="5651500" cy="226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419100">
              <a:lnSpc>
                <a:spcPct val="90000"/>
              </a:lnSpc>
              <a:defRPr sz="1600" spc="32">
                <a:latin typeface="Akzidenz-Grotesk Pro Regular"/>
                <a:ea typeface="Akzidenz-Grotesk Pro Regular"/>
                <a:cs typeface="Akzidenz-Grotesk Pro Regular"/>
                <a:sym typeface="Akzidenz-Grotesk Pro Regular"/>
              </a:defRPr>
            </a:lvl1pPr>
          </a:lstStyle>
          <a:p>
            <a:pPr lvl="0" algn="l">
              <a:lnSpc>
                <a:spcPct val="105000"/>
              </a:lnSpc>
              <a:defRPr sz="1800" u="none">
                <a:solidFill>
                  <a:srgbClr val="000000"/>
                </a:solidFill>
              </a:defRPr>
            </a:pPr>
            <a:r>
              <a:rPr lang="ru-RU" sz="1400" u="none" dirty="0">
                <a:solidFill>
                  <a:schemeClr val="tx1"/>
                </a:solidFill>
                <a:latin typeface="PT Sans Narrow" charset="-52"/>
                <a:ea typeface="PT Sans Narrow" charset="-52"/>
                <a:cs typeface="PT Sans Narrow" charset="-52"/>
              </a:rPr>
              <a:t>О РАЗВИТИИ ИНДУСТРИАЛЬНЫХ ПАРКОВ И ТЕХНОПАРКОВ</a:t>
            </a:r>
          </a:p>
        </p:txBody>
      </p:sp>
      <p:sp>
        <p:nvSpPr>
          <p:cNvPr id="4" name="Shape 4"/>
          <p:cNvSpPr/>
          <p:nvPr/>
        </p:nvSpPr>
        <p:spPr>
          <a:xfrm flipV="1">
            <a:off x="7950200" y="927053"/>
            <a:ext cx="6273800" cy="48"/>
          </a:xfrm>
          <a:prstGeom prst="line">
            <a:avLst/>
          </a:prstGeom>
          <a:ln w="1905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387222" y="614633"/>
            <a:ext cx="2349500" cy="406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</p:sldLayoutIdLst>
  <p:transition spd="med"/>
  <p:hf sldNum="0" hdr="0" dt="0"/>
  <p:txStyles>
    <p:titleStyle>
      <a:lvl1pPr algn="ctr" defTabSz="635000">
        <a:defRPr sz="9000">
          <a:latin typeface="+mn-lt"/>
          <a:ea typeface="+mn-ea"/>
          <a:cs typeface="+mn-cs"/>
          <a:sym typeface="Gill Sans"/>
        </a:defRPr>
      </a:lvl1pPr>
      <a:lvl2pPr indent="228600" algn="ctr" defTabSz="635000">
        <a:defRPr sz="9000">
          <a:latin typeface="+mn-lt"/>
          <a:ea typeface="+mn-ea"/>
          <a:cs typeface="+mn-cs"/>
          <a:sym typeface="Gill Sans"/>
        </a:defRPr>
      </a:lvl2pPr>
      <a:lvl3pPr indent="457200" algn="ctr" defTabSz="635000">
        <a:defRPr sz="9000">
          <a:latin typeface="+mn-lt"/>
          <a:ea typeface="+mn-ea"/>
          <a:cs typeface="+mn-cs"/>
          <a:sym typeface="Gill Sans"/>
        </a:defRPr>
      </a:lvl3pPr>
      <a:lvl4pPr indent="685800" algn="ctr" defTabSz="635000">
        <a:defRPr sz="9000">
          <a:latin typeface="+mn-lt"/>
          <a:ea typeface="+mn-ea"/>
          <a:cs typeface="+mn-cs"/>
          <a:sym typeface="Gill Sans"/>
        </a:defRPr>
      </a:lvl4pPr>
      <a:lvl5pPr indent="914400" algn="ctr" defTabSz="635000">
        <a:defRPr sz="9000">
          <a:latin typeface="+mn-lt"/>
          <a:ea typeface="+mn-ea"/>
          <a:cs typeface="+mn-cs"/>
          <a:sym typeface="Gill Sans"/>
        </a:defRPr>
      </a:lvl5pPr>
      <a:lvl6pPr indent="1143000" algn="ctr" defTabSz="635000">
        <a:defRPr sz="9000">
          <a:latin typeface="+mn-lt"/>
          <a:ea typeface="+mn-ea"/>
          <a:cs typeface="+mn-cs"/>
          <a:sym typeface="Gill Sans"/>
        </a:defRPr>
      </a:lvl6pPr>
      <a:lvl7pPr indent="1371600" algn="ctr" defTabSz="635000">
        <a:defRPr sz="9000">
          <a:latin typeface="+mn-lt"/>
          <a:ea typeface="+mn-ea"/>
          <a:cs typeface="+mn-cs"/>
          <a:sym typeface="Gill Sans"/>
        </a:defRPr>
      </a:lvl7pPr>
      <a:lvl8pPr indent="1600200" algn="ctr" defTabSz="635000">
        <a:defRPr sz="9000">
          <a:latin typeface="+mn-lt"/>
          <a:ea typeface="+mn-ea"/>
          <a:cs typeface="+mn-cs"/>
          <a:sym typeface="Gill Sans"/>
        </a:defRPr>
      </a:lvl8pPr>
      <a:lvl9pPr indent="1828800" algn="ctr" defTabSz="635000">
        <a:defRPr sz="9000">
          <a:latin typeface="+mn-lt"/>
          <a:ea typeface="+mn-ea"/>
          <a:cs typeface="+mn-cs"/>
          <a:sym typeface="Gill Sans"/>
        </a:defRPr>
      </a:lvl9pPr>
    </p:titleStyle>
    <p:bodyStyle>
      <a:lvl1pPr algn="ctr" defTabSz="635000">
        <a:defRPr sz="3800">
          <a:latin typeface="+mn-lt"/>
          <a:ea typeface="+mn-ea"/>
          <a:cs typeface="+mn-cs"/>
          <a:sym typeface="Gill Sans"/>
        </a:defRPr>
      </a:lvl1pPr>
      <a:lvl2pPr algn="ctr" defTabSz="635000">
        <a:defRPr sz="3800">
          <a:latin typeface="+mn-lt"/>
          <a:ea typeface="+mn-ea"/>
          <a:cs typeface="+mn-cs"/>
          <a:sym typeface="Gill Sans"/>
        </a:defRPr>
      </a:lvl2pPr>
      <a:lvl3pPr algn="ctr" defTabSz="635000">
        <a:defRPr sz="3800">
          <a:latin typeface="+mn-lt"/>
          <a:ea typeface="+mn-ea"/>
          <a:cs typeface="+mn-cs"/>
          <a:sym typeface="Gill Sans"/>
        </a:defRPr>
      </a:lvl3pPr>
      <a:lvl4pPr algn="ctr" defTabSz="635000">
        <a:defRPr sz="3800">
          <a:latin typeface="+mn-lt"/>
          <a:ea typeface="+mn-ea"/>
          <a:cs typeface="+mn-cs"/>
          <a:sym typeface="Gill Sans"/>
        </a:defRPr>
      </a:lvl4pPr>
      <a:lvl5pPr algn="ctr" defTabSz="635000">
        <a:defRPr sz="3800">
          <a:latin typeface="+mn-lt"/>
          <a:ea typeface="+mn-ea"/>
          <a:cs typeface="+mn-cs"/>
          <a:sym typeface="Gill Sans"/>
        </a:defRPr>
      </a:lvl5pPr>
      <a:lvl6pPr indent="355600" algn="ctr" defTabSz="635000">
        <a:defRPr sz="3800">
          <a:latin typeface="+mn-lt"/>
          <a:ea typeface="+mn-ea"/>
          <a:cs typeface="+mn-cs"/>
          <a:sym typeface="Gill Sans"/>
        </a:defRPr>
      </a:lvl6pPr>
      <a:lvl7pPr indent="711200" algn="ctr" defTabSz="635000">
        <a:defRPr sz="3800">
          <a:latin typeface="+mn-lt"/>
          <a:ea typeface="+mn-ea"/>
          <a:cs typeface="+mn-cs"/>
          <a:sym typeface="Gill Sans"/>
        </a:defRPr>
      </a:lvl7pPr>
      <a:lvl8pPr indent="1066800" algn="ctr" defTabSz="635000">
        <a:defRPr sz="3800">
          <a:latin typeface="+mn-lt"/>
          <a:ea typeface="+mn-ea"/>
          <a:cs typeface="+mn-cs"/>
          <a:sym typeface="Gill Sans"/>
        </a:defRPr>
      </a:lvl8pPr>
      <a:lvl9pPr indent="1422400" algn="ctr" defTabSz="635000">
        <a:defRPr sz="3800">
          <a:latin typeface="+mn-lt"/>
          <a:ea typeface="+mn-ea"/>
          <a:cs typeface="+mn-cs"/>
          <a:sym typeface="Gill Sans"/>
        </a:defRPr>
      </a:lvl9pPr>
    </p:bodyStyle>
    <p:otherStyle>
      <a:lvl1pPr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2ABA3-9FE9-42C1-9D05-77237114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683" y="559183"/>
            <a:ext cx="12804934" cy="203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B76A01-89E0-4D93-8CDB-A15F8D28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683" y="2795911"/>
            <a:ext cx="12804934" cy="666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B8621E-91F0-49EC-9B1B-86AD16A546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0683" y="9734633"/>
            <a:ext cx="3340418" cy="5591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36AAA-F3CC-4D0A-B868-64124143FAE3}" type="datetimeFigureOut">
              <a:rPr lang="ru-RU" smtClean="0"/>
              <a:t>12.09.2017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405AF-D833-4548-A557-D5EEFE4D2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17837" y="9734633"/>
            <a:ext cx="5010626" cy="5591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E05B51-EC9A-4507-B717-AA4F1C2B7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85199" y="9734633"/>
            <a:ext cx="3340418" cy="5591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DA7C4-316B-41E0-8CFC-81C90AD6C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20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1113465" rtl="0" eaLnBrk="1" latinLnBrk="0" hangingPunct="1">
        <a:lnSpc>
          <a:spcPct val="90000"/>
        </a:lnSpc>
        <a:spcBef>
          <a:spcPct val="0"/>
        </a:spcBef>
        <a:buNone/>
        <a:defRPr sz="53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8366" indent="-278366" algn="l" defTabSz="1113465" rtl="0" eaLnBrk="1" latinLnBrk="0" hangingPunct="1">
        <a:lnSpc>
          <a:spcPct val="90000"/>
        </a:lnSpc>
        <a:spcBef>
          <a:spcPts val="1218"/>
        </a:spcBef>
        <a:buFont typeface="Arial" panose="020B0604020202020204" pitchFamily="34" charset="0"/>
        <a:buChar char="•"/>
        <a:defRPr sz="3410" kern="1200">
          <a:solidFill>
            <a:schemeClr val="tx1"/>
          </a:solidFill>
          <a:latin typeface="+mn-lt"/>
          <a:ea typeface="+mn-ea"/>
          <a:cs typeface="+mn-cs"/>
        </a:defRPr>
      </a:lvl1pPr>
      <a:lvl2pPr marL="835099" indent="-278366" algn="l" defTabSz="1113465" rtl="0" eaLnBrk="1" latinLnBrk="0" hangingPunct="1">
        <a:lnSpc>
          <a:spcPct val="90000"/>
        </a:lnSpc>
        <a:spcBef>
          <a:spcPts val="609"/>
        </a:spcBef>
        <a:buFont typeface="Arial" panose="020B0604020202020204" pitchFamily="34" charset="0"/>
        <a:buChar char="•"/>
        <a:defRPr sz="2922" kern="1200">
          <a:solidFill>
            <a:schemeClr val="tx1"/>
          </a:solidFill>
          <a:latin typeface="+mn-lt"/>
          <a:ea typeface="+mn-ea"/>
          <a:cs typeface="+mn-cs"/>
        </a:defRPr>
      </a:lvl2pPr>
      <a:lvl3pPr marL="1391831" indent="-278366" algn="l" defTabSz="1113465" rtl="0" eaLnBrk="1" latinLnBrk="0" hangingPunct="1">
        <a:lnSpc>
          <a:spcPct val="90000"/>
        </a:lnSpc>
        <a:spcBef>
          <a:spcPts val="609"/>
        </a:spcBef>
        <a:buFont typeface="Arial" panose="020B0604020202020204" pitchFamily="34" charset="0"/>
        <a:buChar char="•"/>
        <a:defRPr sz="2435" kern="1200">
          <a:solidFill>
            <a:schemeClr val="tx1"/>
          </a:solidFill>
          <a:latin typeface="+mn-lt"/>
          <a:ea typeface="+mn-ea"/>
          <a:cs typeface="+mn-cs"/>
        </a:defRPr>
      </a:lvl3pPr>
      <a:lvl4pPr marL="1948564" indent="-278366" algn="l" defTabSz="1113465" rtl="0" eaLnBrk="1" latinLnBrk="0" hangingPunct="1">
        <a:lnSpc>
          <a:spcPct val="90000"/>
        </a:lnSpc>
        <a:spcBef>
          <a:spcPts val="609"/>
        </a:spcBef>
        <a:buFont typeface="Arial" panose="020B0604020202020204" pitchFamily="34" charset="0"/>
        <a:buChar char="•"/>
        <a:defRPr sz="2192" kern="1200">
          <a:solidFill>
            <a:schemeClr val="tx1"/>
          </a:solidFill>
          <a:latin typeface="+mn-lt"/>
          <a:ea typeface="+mn-ea"/>
          <a:cs typeface="+mn-cs"/>
        </a:defRPr>
      </a:lvl4pPr>
      <a:lvl5pPr marL="2505296" indent="-278366" algn="l" defTabSz="1113465" rtl="0" eaLnBrk="1" latinLnBrk="0" hangingPunct="1">
        <a:lnSpc>
          <a:spcPct val="90000"/>
        </a:lnSpc>
        <a:spcBef>
          <a:spcPts val="609"/>
        </a:spcBef>
        <a:buFont typeface="Arial" panose="020B0604020202020204" pitchFamily="34" charset="0"/>
        <a:buChar char="•"/>
        <a:defRPr sz="2192" kern="1200">
          <a:solidFill>
            <a:schemeClr val="tx1"/>
          </a:solidFill>
          <a:latin typeface="+mn-lt"/>
          <a:ea typeface="+mn-ea"/>
          <a:cs typeface="+mn-cs"/>
        </a:defRPr>
      </a:lvl5pPr>
      <a:lvl6pPr marL="3062028" indent="-278366" algn="l" defTabSz="1113465" rtl="0" eaLnBrk="1" latinLnBrk="0" hangingPunct="1">
        <a:lnSpc>
          <a:spcPct val="90000"/>
        </a:lnSpc>
        <a:spcBef>
          <a:spcPts val="609"/>
        </a:spcBef>
        <a:buFont typeface="Arial" panose="020B0604020202020204" pitchFamily="34" charset="0"/>
        <a:buChar char="•"/>
        <a:defRPr sz="2192" kern="1200">
          <a:solidFill>
            <a:schemeClr val="tx1"/>
          </a:solidFill>
          <a:latin typeface="+mn-lt"/>
          <a:ea typeface="+mn-ea"/>
          <a:cs typeface="+mn-cs"/>
        </a:defRPr>
      </a:lvl6pPr>
      <a:lvl7pPr marL="3618761" indent="-278366" algn="l" defTabSz="1113465" rtl="0" eaLnBrk="1" latinLnBrk="0" hangingPunct="1">
        <a:lnSpc>
          <a:spcPct val="90000"/>
        </a:lnSpc>
        <a:spcBef>
          <a:spcPts val="609"/>
        </a:spcBef>
        <a:buFont typeface="Arial" panose="020B0604020202020204" pitchFamily="34" charset="0"/>
        <a:buChar char="•"/>
        <a:defRPr sz="2192" kern="1200">
          <a:solidFill>
            <a:schemeClr val="tx1"/>
          </a:solidFill>
          <a:latin typeface="+mn-lt"/>
          <a:ea typeface="+mn-ea"/>
          <a:cs typeface="+mn-cs"/>
        </a:defRPr>
      </a:lvl7pPr>
      <a:lvl8pPr marL="4175493" indent="-278366" algn="l" defTabSz="1113465" rtl="0" eaLnBrk="1" latinLnBrk="0" hangingPunct="1">
        <a:lnSpc>
          <a:spcPct val="90000"/>
        </a:lnSpc>
        <a:spcBef>
          <a:spcPts val="609"/>
        </a:spcBef>
        <a:buFont typeface="Arial" panose="020B0604020202020204" pitchFamily="34" charset="0"/>
        <a:buChar char="•"/>
        <a:defRPr sz="2192" kern="1200">
          <a:solidFill>
            <a:schemeClr val="tx1"/>
          </a:solidFill>
          <a:latin typeface="+mn-lt"/>
          <a:ea typeface="+mn-ea"/>
          <a:cs typeface="+mn-cs"/>
        </a:defRPr>
      </a:lvl8pPr>
      <a:lvl9pPr marL="4732226" indent="-278366" algn="l" defTabSz="1113465" rtl="0" eaLnBrk="1" latinLnBrk="0" hangingPunct="1">
        <a:lnSpc>
          <a:spcPct val="90000"/>
        </a:lnSpc>
        <a:spcBef>
          <a:spcPts val="609"/>
        </a:spcBef>
        <a:buFont typeface="Arial" panose="020B0604020202020204" pitchFamily="34" charset="0"/>
        <a:buChar char="•"/>
        <a:defRPr sz="21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13465" rtl="0" eaLnBrk="1" latinLnBrk="0" hangingPunct="1">
        <a:defRPr sz="2192" kern="1200">
          <a:solidFill>
            <a:schemeClr val="tx1"/>
          </a:solidFill>
          <a:latin typeface="+mn-lt"/>
          <a:ea typeface="+mn-ea"/>
          <a:cs typeface="+mn-cs"/>
        </a:defRPr>
      </a:lvl1pPr>
      <a:lvl2pPr marL="556732" algn="l" defTabSz="1113465" rtl="0" eaLnBrk="1" latinLnBrk="0" hangingPunct="1">
        <a:defRPr sz="2192" kern="1200">
          <a:solidFill>
            <a:schemeClr val="tx1"/>
          </a:solidFill>
          <a:latin typeface="+mn-lt"/>
          <a:ea typeface="+mn-ea"/>
          <a:cs typeface="+mn-cs"/>
        </a:defRPr>
      </a:lvl2pPr>
      <a:lvl3pPr marL="1113465" algn="l" defTabSz="1113465" rtl="0" eaLnBrk="1" latinLnBrk="0" hangingPunct="1">
        <a:defRPr sz="2192" kern="1200">
          <a:solidFill>
            <a:schemeClr val="tx1"/>
          </a:solidFill>
          <a:latin typeface="+mn-lt"/>
          <a:ea typeface="+mn-ea"/>
          <a:cs typeface="+mn-cs"/>
        </a:defRPr>
      </a:lvl3pPr>
      <a:lvl4pPr marL="1670197" algn="l" defTabSz="1113465" rtl="0" eaLnBrk="1" latinLnBrk="0" hangingPunct="1">
        <a:defRPr sz="2192" kern="1200">
          <a:solidFill>
            <a:schemeClr val="tx1"/>
          </a:solidFill>
          <a:latin typeface="+mn-lt"/>
          <a:ea typeface="+mn-ea"/>
          <a:cs typeface="+mn-cs"/>
        </a:defRPr>
      </a:lvl4pPr>
      <a:lvl5pPr marL="2226930" algn="l" defTabSz="1113465" rtl="0" eaLnBrk="1" latinLnBrk="0" hangingPunct="1">
        <a:defRPr sz="2192" kern="1200">
          <a:solidFill>
            <a:schemeClr val="tx1"/>
          </a:solidFill>
          <a:latin typeface="+mn-lt"/>
          <a:ea typeface="+mn-ea"/>
          <a:cs typeface="+mn-cs"/>
        </a:defRPr>
      </a:lvl5pPr>
      <a:lvl6pPr marL="2783662" algn="l" defTabSz="1113465" rtl="0" eaLnBrk="1" latinLnBrk="0" hangingPunct="1">
        <a:defRPr sz="2192" kern="1200">
          <a:solidFill>
            <a:schemeClr val="tx1"/>
          </a:solidFill>
          <a:latin typeface="+mn-lt"/>
          <a:ea typeface="+mn-ea"/>
          <a:cs typeface="+mn-cs"/>
        </a:defRPr>
      </a:lvl6pPr>
      <a:lvl7pPr marL="3340395" algn="l" defTabSz="1113465" rtl="0" eaLnBrk="1" latinLnBrk="0" hangingPunct="1">
        <a:defRPr sz="2192" kern="1200">
          <a:solidFill>
            <a:schemeClr val="tx1"/>
          </a:solidFill>
          <a:latin typeface="+mn-lt"/>
          <a:ea typeface="+mn-ea"/>
          <a:cs typeface="+mn-cs"/>
        </a:defRPr>
      </a:lvl7pPr>
      <a:lvl8pPr marL="3897127" algn="l" defTabSz="1113465" rtl="0" eaLnBrk="1" latinLnBrk="0" hangingPunct="1">
        <a:defRPr sz="2192" kern="1200">
          <a:solidFill>
            <a:schemeClr val="tx1"/>
          </a:solidFill>
          <a:latin typeface="+mn-lt"/>
          <a:ea typeface="+mn-ea"/>
          <a:cs typeface="+mn-cs"/>
        </a:defRPr>
      </a:lvl8pPr>
      <a:lvl9pPr marL="4453860" algn="l" defTabSz="1113465" rtl="0" eaLnBrk="1" latinLnBrk="0" hangingPunct="1">
        <a:defRPr sz="21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7969250" y="585393"/>
            <a:ext cx="5651500" cy="226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19100">
              <a:lnSpc>
                <a:spcPct val="90000"/>
              </a:lnSpc>
              <a:defRPr sz="1600" spc="32">
                <a:latin typeface="Akzidenz-Grotesk Pro Regular"/>
                <a:ea typeface="Akzidenz-Grotesk Pro Regular"/>
                <a:cs typeface="Akzidenz-Grotesk Pro Regular"/>
                <a:sym typeface="Akzidenz-Grotesk Pro Regular"/>
              </a:defRPr>
            </a:lvl1pPr>
          </a:lstStyle>
          <a:p>
            <a:pPr lvl="0" algn="l">
              <a:lnSpc>
                <a:spcPct val="105000"/>
              </a:lnSpc>
              <a:defRPr sz="1800" u="none">
                <a:solidFill>
                  <a:srgbClr val="000000"/>
                </a:solidFill>
              </a:defRPr>
            </a:pPr>
            <a:r>
              <a:rPr lang="ru-RU" sz="1400" u="none" dirty="0">
                <a:solidFill>
                  <a:schemeClr val="tx1"/>
                </a:solidFill>
              </a:rPr>
              <a:t>О РАЗВИТИИ ИНДУСТРИАЛЬНЫХ ПАРКОВ И ТЕХНОПАРКОВ</a:t>
            </a:r>
          </a:p>
        </p:txBody>
      </p:sp>
      <p:sp>
        <p:nvSpPr>
          <p:cNvPr id="4" name="Shape 4"/>
          <p:cNvSpPr/>
          <p:nvPr/>
        </p:nvSpPr>
        <p:spPr>
          <a:xfrm flipV="1">
            <a:off x="7950200" y="927053"/>
            <a:ext cx="6273800" cy="48"/>
          </a:xfrm>
          <a:prstGeom prst="line">
            <a:avLst/>
          </a:prstGeom>
          <a:ln w="1905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87222" y="614633"/>
            <a:ext cx="23495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7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 spd="med"/>
  <p:hf sldNum="0" hdr="0" dt="0"/>
  <p:txStyles>
    <p:titleStyle>
      <a:lvl1pPr algn="ctr" defTabSz="635000">
        <a:defRPr sz="9000">
          <a:latin typeface="+mn-lt"/>
          <a:ea typeface="+mn-ea"/>
          <a:cs typeface="+mn-cs"/>
          <a:sym typeface="Gill Sans"/>
        </a:defRPr>
      </a:lvl1pPr>
      <a:lvl2pPr indent="228600" algn="ctr" defTabSz="635000">
        <a:defRPr sz="9000">
          <a:latin typeface="+mn-lt"/>
          <a:ea typeface="+mn-ea"/>
          <a:cs typeface="+mn-cs"/>
          <a:sym typeface="Gill Sans"/>
        </a:defRPr>
      </a:lvl2pPr>
      <a:lvl3pPr indent="457200" algn="ctr" defTabSz="635000">
        <a:defRPr sz="9000">
          <a:latin typeface="+mn-lt"/>
          <a:ea typeface="+mn-ea"/>
          <a:cs typeface="+mn-cs"/>
          <a:sym typeface="Gill Sans"/>
        </a:defRPr>
      </a:lvl3pPr>
      <a:lvl4pPr indent="685800" algn="ctr" defTabSz="635000">
        <a:defRPr sz="9000">
          <a:latin typeface="+mn-lt"/>
          <a:ea typeface="+mn-ea"/>
          <a:cs typeface="+mn-cs"/>
          <a:sym typeface="Gill Sans"/>
        </a:defRPr>
      </a:lvl4pPr>
      <a:lvl5pPr indent="914400" algn="ctr" defTabSz="635000">
        <a:defRPr sz="9000">
          <a:latin typeface="+mn-lt"/>
          <a:ea typeface="+mn-ea"/>
          <a:cs typeface="+mn-cs"/>
          <a:sym typeface="Gill Sans"/>
        </a:defRPr>
      </a:lvl5pPr>
      <a:lvl6pPr indent="1143000" algn="ctr" defTabSz="635000">
        <a:defRPr sz="9000">
          <a:latin typeface="+mn-lt"/>
          <a:ea typeface="+mn-ea"/>
          <a:cs typeface="+mn-cs"/>
          <a:sym typeface="Gill Sans"/>
        </a:defRPr>
      </a:lvl6pPr>
      <a:lvl7pPr indent="1371600" algn="ctr" defTabSz="635000">
        <a:defRPr sz="9000">
          <a:latin typeface="+mn-lt"/>
          <a:ea typeface="+mn-ea"/>
          <a:cs typeface="+mn-cs"/>
          <a:sym typeface="Gill Sans"/>
        </a:defRPr>
      </a:lvl7pPr>
      <a:lvl8pPr indent="1600200" algn="ctr" defTabSz="635000">
        <a:defRPr sz="9000">
          <a:latin typeface="+mn-lt"/>
          <a:ea typeface="+mn-ea"/>
          <a:cs typeface="+mn-cs"/>
          <a:sym typeface="Gill Sans"/>
        </a:defRPr>
      </a:lvl8pPr>
      <a:lvl9pPr indent="1828800" algn="ctr" defTabSz="635000">
        <a:defRPr sz="9000">
          <a:latin typeface="+mn-lt"/>
          <a:ea typeface="+mn-ea"/>
          <a:cs typeface="+mn-cs"/>
          <a:sym typeface="Gill Sans"/>
        </a:defRPr>
      </a:lvl9pPr>
    </p:titleStyle>
    <p:bodyStyle>
      <a:lvl1pPr algn="ctr" defTabSz="635000">
        <a:defRPr sz="3800">
          <a:latin typeface="+mn-lt"/>
          <a:ea typeface="+mn-ea"/>
          <a:cs typeface="+mn-cs"/>
          <a:sym typeface="Gill Sans"/>
        </a:defRPr>
      </a:lvl1pPr>
      <a:lvl2pPr algn="ctr" defTabSz="635000">
        <a:defRPr sz="3800">
          <a:latin typeface="+mn-lt"/>
          <a:ea typeface="+mn-ea"/>
          <a:cs typeface="+mn-cs"/>
          <a:sym typeface="Gill Sans"/>
        </a:defRPr>
      </a:lvl2pPr>
      <a:lvl3pPr algn="ctr" defTabSz="635000">
        <a:defRPr sz="3800">
          <a:latin typeface="+mn-lt"/>
          <a:ea typeface="+mn-ea"/>
          <a:cs typeface="+mn-cs"/>
          <a:sym typeface="Gill Sans"/>
        </a:defRPr>
      </a:lvl3pPr>
      <a:lvl4pPr algn="ctr" defTabSz="635000">
        <a:defRPr sz="3800">
          <a:latin typeface="+mn-lt"/>
          <a:ea typeface="+mn-ea"/>
          <a:cs typeface="+mn-cs"/>
          <a:sym typeface="Gill Sans"/>
        </a:defRPr>
      </a:lvl4pPr>
      <a:lvl5pPr algn="ctr" defTabSz="635000">
        <a:defRPr sz="3800">
          <a:latin typeface="+mn-lt"/>
          <a:ea typeface="+mn-ea"/>
          <a:cs typeface="+mn-cs"/>
          <a:sym typeface="Gill Sans"/>
        </a:defRPr>
      </a:lvl5pPr>
      <a:lvl6pPr indent="355600" algn="ctr" defTabSz="635000">
        <a:defRPr sz="3800">
          <a:latin typeface="+mn-lt"/>
          <a:ea typeface="+mn-ea"/>
          <a:cs typeface="+mn-cs"/>
          <a:sym typeface="Gill Sans"/>
        </a:defRPr>
      </a:lvl6pPr>
      <a:lvl7pPr indent="711200" algn="ctr" defTabSz="635000">
        <a:defRPr sz="3800">
          <a:latin typeface="+mn-lt"/>
          <a:ea typeface="+mn-ea"/>
          <a:cs typeface="+mn-cs"/>
          <a:sym typeface="Gill Sans"/>
        </a:defRPr>
      </a:lvl7pPr>
      <a:lvl8pPr indent="1066800" algn="ctr" defTabSz="635000">
        <a:defRPr sz="3800">
          <a:latin typeface="+mn-lt"/>
          <a:ea typeface="+mn-ea"/>
          <a:cs typeface="+mn-cs"/>
          <a:sym typeface="Gill Sans"/>
        </a:defRPr>
      </a:lvl8pPr>
      <a:lvl9pPr indent="1422400" algn="ctr" defTabSz="635000">
        <a:defRPr sz="3800">
          <a:latin typeface="+mn-lt"/>
          <a:ea typeface="+mn-ea"/>
          <a:cs typeface="+mn-cs"/>
          <a:sym typeface="Gill Sans"/>
        </a:defRPr>
      </a:lvl9pPr>
    </p:bodyStyle>
    <p:otherStyle>
      <a:lvl1pPr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6350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tif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6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856521" cy="10502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C801FA-0E0A-42C4-BFD3-4EE1E8832A0D}"/>
              </a:ext>
            </a:extLst>
          </p:cNvPr>
          <p:cNvSpPr txBox="1"/>
          <p:nvPr/>
        </p:nvSpPr>
        <p:spPr>
          <a:xfrm>
            <a:off x="1669143" y="6438558"/>
            <a:ext cx="12322628" cy="1254260"/>
          </a:xfrm>
          <a:prstGeom prst="rect">
            <a:avLst/>
          </a:prstGeom>
          <a:noFill/>
        </p:spPr>
        <p:txBody>
          <a:bodyPr wrap="square" lIns="144850" tIns="72425" rIns="144850" bIns="72425" rtlCol="0">
            <a:spAutoFit/>
          </a:bodyPr>
          <a:lstStyle/>
          <a:p>
            <a:r>
              <a:rPr lang="ru-RU" sz="3600" dirty="0">
                <a:solidFill>
                  <a:schemeClr val="tx1"/>
                </a:solidFill>
                <a:latin typeface="PT Sans Narrow" panose="020B0506020203020204" pitchFamily="34" charset="-52"/>
              </a:rPr>
              <a:t>Татаринов Владимир</a:t>
            </a:r>
          </a:p>
          <a:p>
            <a:r>
              <a:rPr lang="ru-RU" sz="3600" dirty="0">
                <a:solidFill>
                  <a:schemeClr val="tx1"/>
                </a:solidFill>
                <a:latin typeface="PT Sans Narrow" panose="020B0506020203020204" pitchFamily="34" charset="-52"/>
              </a:rPr>
              <a:t> советник генерального директора </a:t>
            </a:r>
          </a:p>
        </p:txBody>
      </p:sp>
    </p:spTree>
    <p:extLst>
      <p:ext uri="{BB962C8B-B14F-4D97-AF65-F5344CB8AC3E}">
        <p14:creationId xmlns:p14="http://schemas.microsoft.com/office/powerpoint/2010/main" val="123630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35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35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6" name="Нижний колонтитул 1"/>
          <p:cNvSpPr txBox="1">
            <a:spLocks/>
          </p:cNvSpPr>
          <p:nvPr/>
        </p:nvSpPr>
        <p:spPr>
          <a:xfrm>
            <a:off x="500040" y="9820612"/>
            <a:ext cx="9667229" cy="559182"/>
          </a:xfrm>
          <a:prstGeom prst="rect">
            <a:avLst/>
          </a:prstGeom>
        </p:spPr>
        <p:txBody>
          <a:bodyPr lIns="138266" tIns="69133" rIns="138266" bIns="69133"/>
          <a:lstStyle>
            <a:lvl1pPr algn="ctr" defTabSz="635000">
              <a:defRPr sz="4400">
                <a:latin typeface="+mj-lt"/>
                <a:ea typeface="+mn-ea"/>
                <a:cs typeface="+mn-cs"/>
                <a:sym typeface="Gill Sans"/>
              </a:defRPr>
            </a:lvl1pPr>
            <a:lvl2pPr indent="342900" algn="ctr" defTabSz="635000">
              <a:defRPr sz="44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635000">
              <a:defRPr sz="44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635000">
              <a:defRPr sz="44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635000">
              <a:defRPr sz="44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635000">
              <a:defRPr sz="44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635000">
              <a:defRPr sz="44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635000">
              <a:defRPr sz="44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635000">
              <a:defRPr sz="44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0" marR="0" lvl="0" indent="0" algn="l" defTabSz="635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D6AD75"/>
                </a:solidFill>
                <a:effectLst/>
                <a:uLnTx/>
                <a:uFillTx/>
                <a:latin typeface="PT Sans Narrow" panose="020B0506020203020204" pitchFamily="34" charset="-52"/>
                <a:sym typeface="Gill Sans"/>
              </a:rPr>
              <a:t>2017 </a:t>
            </a:r>
            <a:r>
              <a:rPr kumimoji="0" lang="ru-RU" sz="1800" b="0" i="0" u="none" strike="noStrike" kern="0" cap="none" spc="300" normalizeH="0" baseline="0" noProof="0" dirty="0">
                <a:ln>
                  <a:noFill/>
                </a:ln>
                <a:solidFill>
                  <a:srgbClr val="D6AD75"/>
                </a:solidFill>
                <a:effectLst/>
                <a:uLnTx/>
                <a:uFillTx/>
                <a:latin typeface="PT Sans Narrow" panose="020B0506020203020204" pitchFamily="34" charset="-52"/>
                <a:sym typeface="Gill Sans"/>
              </a:rPr>
              <a:t>ФОНД ПРЕЗИДЕНТСКИХ ГРАНТОВ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A7985CA-EBC8-4D72-B44E-88A810C41359}"/>
              </a:ext>
            </a:extLst>
          </p:cNvPr>
          <p:cNvCxnSpPr>
            <a:cxnSpLocks/>
          </p:cNvCxnSpPr>
          <p:nvPr/>
        </p:nvCxnSpPr>
        <p:spPr>
          <a:xfrm>
            <a:off x="3243707" y="1073427"/>
            <a:ext cx="2966024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4D29ED0-EE10-4E88-8B0F-109855E3D347}"/>
              </a:ext>
            </a:extLst>
          </p:cNvPr>
          <p:cNvSpPr txBox="1">
            <a:spLocks/>
          </p:cNvSpPr>
          <p:nvPr/>
        </p:nvSpPr>
        <p:spPr>
          <a:xfrm>
            <a:off x="460375" y="2153387"/>
            <a:ext cx="674791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585F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Из регионов округа в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I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конкурсе 2017 г. до экспертизы было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допущено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CAB6A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374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882B">
                    <a:lumMod val="75000"/>
                  </a:srgbClr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заявки на общую сумму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CAB6A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1,4 млрд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CAB6A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₽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4CAB6A"/>
              </a:solidFill>
              <a:effectLst/>
              <a:uLnTx/>
              <a:uFillTx/>
              <a:latin typeface="PT Sans" panose="020B0503020203020204" pitchFamily="34" charset="-52"/>
              <a:sym typeface="Gill Sans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4904"/>
            <a:ext cx="14846300" cy="647996"/>
          </a:xfrm>
          <a:prstGeom prst="rect">
            <a:avLst/>
          </a:prstGeom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B68293-D6CB-42C8-B3DF-6299E4B70AD7}"/>
              </a:ext>
            </a:extLst>
          </p:cNvPr>
          <p:cNvGraphicFramePr/>
          <p:nvPr>
            <p:extLst/>
          </p:nvPr>
        </p:nvGraphicFramePr>
        <p:xfrm>
          <a:off x="185737" y="2796448"/>
          <a:ext cx="14485605" cy="6481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8D544F3-E6DE-4742-B4D2-82A670C0B821}"/>
              </a:ext>
            </a:extLst>
          </p:cNvPr>
          <p:cNvSpPr txBox="1"/>
          <p:nvPr/>
        </p:nvSpPr>
        <p:spPr>
          <a:xfrm>
            <a:off x="3949148" y="743819"/>
            <a:ext cx="10190923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marL="0" marR="0" lvl="0" indent="0" algn="r" defTabSz="635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PT Sans Narrow" panose="020B0506020203020204" pitchFamily="34" charset="-52"/>
                <a:sym typeface="Gill Sans"/>
              </a:rPr>
              <a:t>Статистика по Южному федеральному округу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4392A1-B987-404E-BD42-1E45A4C8D325}"/>
              </a:ext>
            </a:extLst>
          </p:cNvPr>
          <p:cNvSpPr txBox="1">
            <a:spLocks/>
          </p:cNvSpPr>
          <p:nvPr/>
        </p:nvSpPr>
        <p:spPr>
          <a:xfrm>
            <a:off x="7848453" y="1837917"/>
            <a:ext cx="6291618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585F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По итогам конкурса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победителями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стали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E89657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50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882B">
                    <a:lumMod val="75000"/>
                  </a:srgbClr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организаций на общую сумму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882B">
                    <a:lumMod val="75000"/>
                  </a:srgbClr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E89657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99 085 023,06 ₽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,</a:t>
            </a:r>
          </a:p>
          <a:p>
            <a:pPr marL="457200" marR="0" lvl="2" indent="-261938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3585F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в том числе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E89657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7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13D3E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организаций из Краснодарского края на общую сумму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E89657"/>
                </a:solidFill>
                <a:effectLst/>
                <a:uLnTx/>
                <a:uFillTx/>
                <a:latin typeface="PT Sans" panose="020B0503020203020204" pitchFamily="34" charset="-52"/>
                <a:sym typeface="Gill Sans"/>
              </a:rPr>
              <a:t>14 669 094,00 ₽</a:t>
            </a:r>
          </a:p>
        </p:txBody>
      </p:sp>
    </p:spTree>
    <p:extLst>
      <p:ext uri="{BB962C8B-B14F-4D97-AF65-F5344CB8AC3E}">
        <p14:creationId xmlns:p14="http://schemas.microsoft.com/office/powerpoint/2010/main" val="2648667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73217" y="743819"/>
            <a:ext cx="9766854" cy="632059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2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Размер грантовой поддержки проектов</a:t>
            </a:r>
          </a:p>
        </p:txBody>
      </p: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>
            <a:off x="3271003" y="1073426"/>
            <a:ext cx="3347511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1742063"/>
            <a:ext cx="9758571" cy="785180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81100" y="3476192"/>
            <a:ext cx="6172200" cy="2841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По результатам первого конкурса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поддержано 970 проектов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на общую сумму </a:t>
            </a:r>
            <a:r>
              <a:rPr lang="ru-RU" sz="2200" b="1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2 250 000 000 рублей</a:t>
            </a:r>
          </a:p>
          <a:p>
            <a:pPr algn="l"/>
            <a:endParaRPr lang="ru-RU" sz="2200" dirty="0">
              <a:solidFill>
                <a:schemeClr val="tx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Средний размер гранта </a:t>
            </a:r>
            <a:r>
              <a:rPr lang="ru-RU" sz="2400" dirty="0">
                <a:solidFill>
                  <a:schemeClr val="tx1"/>
                </a:solidFill>
              </a:rPr>
              <a:t>– </a:t>
            </a: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2 320 000 рублей</a:t>
            </a:r>
          </a:p>
          <a:p>
            <a:pPr algn="l"/>
            <a:endParaRPr lang="ru-RU" sz="2200" dirty="0">
              <a:solidFill>
                <a:schemeClr val="tx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algn="l"/>
            <a:r>
              <a:rPr lang="ru-RU" sz="2200" dirty="0" err="1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Грантовый</a:t>
            </a: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фонд второго конкурса </a:t>
            </a:r>
          </a:p>
          <a:p>
            <a:pPr algn="l"/>
            <a:r>
              <a:rPr lang="ru-RU" sz="2200" b="1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4 500 000 000 рублей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943429" y="3541900"/>
            <a:ext cx="0" cy="2760707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Прямоугольник 10"/>
          <p:cNvSpPr/>
          <p:nvPr/>
        </p:nvSpPr>
        <p:spPr>
          <a:xfrm flipV="1">
            <a:off x="9395723" y="2462190"/>
            <a:ext cx="2513750" cy="21985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5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E446E5-7FF8-43DF-989F-90F221E36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2" y="254849"/>
            <a:ext cx="12794326" cy="162566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4310585" y="6442095"/>
            <a:ext cx="6196890" cy="1841380"/>
            <a:chOff x="2483768" y="3295203"/>
            <a:chExt cx="4500500" cy="1512168"/>
          </a:xfrm>
        </p:grpSpPr>
        <p:sp>
          <p:nvSpPr>
            <p:cNvPr id="10" name="Стрелка вправо 9"/>
            <p:cNvSpPr/>
            <p:nvPr/>
          </p:nvSpPr>
          <p:spPr>
            <a:xfrm>
              <a:off x="2483768" y="3295203"/>
              <a:ext cx="4500500" cy="1512168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13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1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13019" y="3738385"/>
              <a:ext cx="3733984" cy="629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113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192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Gill Sans"/>
                </a:rPr>
                <a:t>РЕАЛИЗАЦИЯ ПРОЕКТА</a:t>
              </a:r>
            </a:p>
            <a:p>
              <a:pPr marL="0" marR="0" lvl="0" indent="0" algn="ctr" defTabSz="1113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192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 МЕРОПРИЯТИЯ</a:t>
              </a:r>
              <a:endParaRPr kumimoji="0" lang="ru-RU" sz="2192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l San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728897" y="866940"/>
            <a:ext cx="8074190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marL="0" marR="0" lvl="0" indent="0" algn="l" defTabSz="11134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1200" dirty="0">
                <a:solidFill>
                  <a:prstClr val="black"/>
                </a:solidFill>
                <a:latin typeface="Calibri" panose="020F0502020204030204"/>
              </a:rPr>
              <a:t>С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оциальное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 проектирование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37694" y="2172347"/>
            <a:ext cx="5400534" cy="789163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ИНИЦИАТОР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44260" y="6040606"/>
            <a:ext cx="3320282" cy="254392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9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СОЦИАЛЬНАЯ</a:t>
            </a:r>
          </a:p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9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СРЕДА </a:t>
            </a:r>
          </a:p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92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/>
            </a:endParaRPr>
          </a:p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92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endParaRPr kumimoji="0" lang="ru-RU" sz="2192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553519" y="6040606"/>
            <a:ext cx="3394710" cy="254217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9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УЛУЧШЕННАЯ</a:t>
            </a:r>
          </a:p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9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СОЦИАЛЬНАЯ</a:t>
            </a:r>
          </a:p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9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СРЕДА</a:t>
            </a:r>
          </a:p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92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/>
            </a:endParaRPr>
          </a:p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92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endParaRPr kumimoji="0" lang="ru-RU" sz="21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59850" y="3582861"/>
            <a:ext cx="3185200" cy="523220"/>
          </a:xfrm>
          <a:prstGeom prst="rect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ИДЕЯ ПРОЕКТА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71139" y="9294738"/>
            <a:ext cx="326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НАСТОЯЩЕЕ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530497" y="9289633"/>
            <a:ext cx="344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/>
              </a:rPr>
              <a:t>БУДУЩЕЕ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19BC6B5-23C2-4787-AC08-6016B9362434}"/>
              </a:ext>
            </a:extLst>
          </p:cNvPr>
          <p:cNvCxnSpPr>
            <a:cxnSpLocks/>
          </p:cNvCxnSpPr>
          <p:nvPr/>
        </p:nvCxnSpPr>
        <p:spPr>
          <a:xfrm>
            <a:off x="3352810" y="1086284"/>
            <a:ext cx="2207040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BCE3A2-C228-4887-85B0-0C2905A026AB}"/>
              </a:ext>
            </a:extLst>
          </p:cNvPr>
          <p:cNvSpPr/>
          <p:nvPr/>
        </p:nvSpPr>
        <p:spPr>
          <a:xfrm>
            <a:off x="5150116" y="4717102"/>
            <a:ext cx="4122056" cy="10559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1347" tIns="55674" rIns="111347" bIns="556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1200" dirty="0">
                <a:solidFill>
                  <a:schemeClr val="tx1"/>
                </a:solidFill>
                <a:latin typeface="Calibri" panose="020F0502020204030204"/>
              </a:rPr>
              <a:t>ЦЕЛЬ ПРОЕКТА –</a:t>
            </a:r>
          </a:p>
          <a:p>
            <a:pPr marL="0" marR="0" lvl="0" indent="0" algn="ctr" defTabSz="1113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12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РЕШЕНИЕ ПРОБЛЕМЫ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C6BD18-B1D7-4209-A70F-9C82A4D821D4}"/>
              </a:ext>
            </a:extLst>
          </p:cNvPr>
          <p:cNvSpPr/>
          <p:nvPr/>
        </p:nvSpPr>
        <p:spPr>
          <a:xfrm>
            <a:off x="10457054" y="4913429"/>
            <a:ext cx="3491175" cy="7397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35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РЕЗУЛЬТАТ</a:t>
            </a:r>
          </a:p>
        </p:txBody>
      </p:sp>
      <p:cxnSp>
        <p:nvCxnSpPr>
          <p:cNvPr id="15" name="Соединитель: уступ 14">
            <a:extLst>
              <a:ext uri="{FF2B5EF4-FFF2-40B4-BE49-F238E27FC236}">
                <a16:creationId xmlns:a16="http://schemas.microsoft.com/office/drawing/2014/main" id="{EC15FDE4-C8A8-4BC9-AB65-51F90D5CC909}"/>
              </a:ext>
            </a:extLst>
          </p:cNvPr>
          <p:cNvCxnSpPr>
            <a:cxnSpLocks/>
            <a:stCxn id="2" idx="1"/>
            <a:endCxn id="32" idx="0"/>
          </p:cNvCxnSpPr>
          <p:nvPr/>
        </p:nvCxnSpPr>
        <p:spPr>
          <a:xfrm rot="10800000" flipV="1">
            <a:off x="2604402" y="2566928"/>
            <a:ext cx="1833293" cy="3473677"/>
          </a:xfrm>
          <a:prstGeom prst="bentConnector2">
            <a:avLst/>
          </a:prstGeom>
          <a:ln w="1016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A136507-DD75-4B27-8E01-52AAF2D46F46}"/>
              </a:ext>
            </a:extLst>
          </p:cNvPr>
          <p:cNvSpPr/>
          <p:nvPr/>
        </p:nvSpPr>
        <p:spPr>
          <a:xfrm>
            <a:off x="998019" y="4913429"/>
            <a:ext cx="3212764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defTabSz="1113465" rtl="0">
              <a:defRPr/>
            </a:pPr>
            <a:r>
              <a:rPr lang="ru-RU" sz="3600" b="1" kern="1200" dirty="0">
                <a:solidFill>
                  <a:schemeClr val="bg1"/>
                </a:solidFill>
                <a:cs typeface="Arial" panose="020B0604020202020204" pitchFamily="34" charset="0"/>
              </a:rPr>
              <a:t>ПРОБЛЕМА</a:t>
            </a:r>
            <a:endParaRPr lang="ru-RU" sz="3600" kern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A2AE6DFC-DE4F-4C05-AF26-FEE7A6B9722F}"/>
              </a:ext>
            </a:extLst>
          </p:cNvPr>
          <p:cNvCxnSpPr>
            <a:cxnSpLocks/>
          </p:cNvCxnSpPr>
          <p:nvPr/>
        </p:nvCxnSpPr>
        <p:spPr>
          <a:xfrm>
            <a:off x="7137960" y="4106081"/>
            <a:ext cx="1" cy="611021"/>
          </a:xfrm>
          <a:prstGeom prst="straightConnector1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42F430F7-9BC3-461C-B687-DB5CA31DA590}"/>
              </a:ext>
            </a:extLst>
          </p:cNvPr>
          <p:cNvCxnSpPr>
            <a:cxnSpLocks/>
          </p:cNvCxnSpPr>
          <p:nvPr/>
        </p:nvCxnSpPr>
        <p:spPr>
          <a:xfrm>
            <a:off x="7179390" y="5773013"/>
            <a:ext cx="12058" cy="1121192"/>
          </a:xfrm>
          <a:prstGeom prst="straightConnector1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9ED2EF0B-D711-41CD-9894-DFBD505C81E0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7137961" y="2961510"/>
            <a:ext cx="0" cy="642075"/>
          </a:xfrm>
          <a:prstGeom prst="straightConnector1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Блок-схема: альтернативный процесс 49">
            <a:extLst>
              <a:ext uri="{FF2B5EF4-FFF2-40B4-BE49-F238E27FC236}">
                <a16:creationId xmlns:a16="http://schemas.microsoft.com/office/drawing/2014/main" id="{A40ED06D-3965-464E-9AFB-3CB144EA8FE3}"/>
              </a:ext>
            </a:extLst>
          </p:cNvPr>
          <p:cNvSpPr/>
          <p:nvPr/>
        </p:nvSpPr>
        <p:spPr>
          <a:xfrm>
            <a:off x="4739437" y="8428562"/>
            <a:ext cx="2068737" cy="68130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КОМАНДА</a:t>
            </a:r>
          </a:p>
        </p:txBody>
      </p:sp>
      <p:sp>
        <p:nvSpPr>
          <p:cNvPr id="55" name="Блок-схема: альтернативный процесс 54">
            <a:extLst>
              <a:ext uri="{FF2B5EF4-FFF2-40B4-BE49-F238E27FC236}">
                <a16:creationId xmlns:a16="http://schemas.microsoft.com/office/drawing/2014/main" id="{B5352E00-4106-4DD6-BD90-54E963A84F65}"/>
              </a:ext>
            </a:extLst>
          </p:cNvPr>
          <p:cNvSpPr/>
          <p:nvPr/>
        </p:nvSpPr>
        <p:spPr>
          <a:xfrm>
            <a:off x="7495047" y="8439243"/>
            <a:ext cx="1947893" cy="70660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БЮДЖЕТ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8F62BB6-3A70-4B19-A3B5-0AC167E82BCD}"/>
              </a:ext>
            </a:extLst>
          </p:cNvPr>
          <p:cNvSpPr/>
          <p:nvPr/>
        </p:nvSpPr>
        <p:spPr>
          <a:xfrm>
            <a:off x="6383090" y="5956356"/>
            <a:ext cx="1592600" cy="5163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49744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1" y="1842396"/>
            <a:ext cx="14852445" cy="8336506"/>
          </a:xfrm>
          <a:prstGeom prst="rect">
            <a:avLst/>
          </a:prstGeom>
        </p:spPr>
      </p:pic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Система оценки</a:t>
            </a:r>
            <a:endParaRPr lang="en-US" sz="3000" b="1" dirty="0">
              <a:solidFill>
                <a:srgbClr val="413D3E"/>
              </a:solidFill>
              <a:latin typeface="PT Sans Narrow" panose="020B0506020203020204" pitchFamily="34" charset="-52"/>
            </a:endParaRPr>
          </a:p>
        </p:txBody>
      </p: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 flipV="1">
            <a:off x="3271003" y="1039906"/>
            <a:ext cx="7760366" cy="33522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Прямоугольник 10"/>
          <p:cNvSpPr/>
          <p:nvPr/>
        </p:nvSpPr>
        <p:spPr>
          <a:xfrm>
            <a:off x="11031369" y="6785401"/>
            <a:ext cx="692200" cy="395045"/>
          </a:xfrm>
          <a:prstGeom prst="rect">
            <a:avLst/>
          </a:prstGeom>
          <a:solidFill>
            <a:srgbClr val="F9F9F9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861541" y="4444858"/>
            <a:ext cx="692200" cy="395045"/>
          </a:xfrm>
          <a:prstGeom prst="rect">
            <a:avLst/>
          </a:prstGeom>
          <a:solidFill>
            <a:srgbClr val="F9F9F9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046026" y="5023278"/>
            <a:ext cx="692200" cy="395045"/>
          </a:xfrm>
          <a:prstGeom prst="rect">
            <a:avLst/>
          </a:prstGeom>
          <a:solidFill>
            <a:srgbClr val="EEEEEE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882323" y="3875330"/>
            <a:ext cx="692200" cy="395045"/>
          </a:xfrm>
          <a:prstGeom prst="rect">
            <a:avLst/>
          </a:prstGeom>
          <a:solidFill>
            <a:srgbClr val="EEEEEE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42946" y="3865005"/>
            <a:ext cx="692200" cy="395045"/>
          </a:xfrm>
          <a:prstGeom prst="rect">
            <a:avLst/>
          </a:prstGeom>
          <a:solidFill>
            <a:srgbClr val="EEEEEE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42946" y="6262910"/>
            <a:ext cx="692200" cy="395045"/>
          </a:xfrm>
          <a:prstGeom prst="rect">
            <a:avLst/>
          </a:prstGeom>
          <a:solidFill>
            <a:srgbClr val="EEEEEE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5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Подготовка заявки</a:t>
            </a:r>
          </a:p>
        </p:txBody>
      </p: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>
            <a:off x="3271003" y="1073426"/>
            <a:ext cx="7229036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Box 1"/>
          <p:cNvSpPr txBox="1"/>
          <p:nvPr/>
        </p:nvSpPr>
        <p:spPr>
          <a:xfrm>
            <a:off x="754630" y="4966702"/>
            <a:ext cx="3576917" cy="38266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Обосновывается в поле «Обоснование социальной значимости проекта», без общих фраз, с привязкой к конкретным проблемам территории реализации проекта. В поле также можно вставить ссылки на публикации в местных СМИ, свидетельствующие об актуальности проблемы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852691"/>
            <a:ext cx="1462655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60610" y="1812969"/>
            <a:ext cx="12231282" cy="919359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>
              <a:defRPr/>
            </a:pPr>
            <a:r>
              <a:rPr lang="ru-RU" sz="3200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Критерий: Актуальность и социальная значимость проекта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0730" y="1879979"/>
            <a:ext cx="4539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1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538244" y="4980680"/>
            <a:ext cx="2976389" cy="3149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На оценку по данному критерию влияет  дополнительная информация, указанная в полях «Целевые группы проекта», «Партнеры» и «Дальнейшее развитие проекта»</a:t>
            </a: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  <a:sym typeface="Wingdings"/>
              </a:rPr>
              <a:t> </a:t>
            </a:r>
            <a:endParaRPr lang="ru-RU" sz="2200" dirty="0">
              <a:solidFill>
                <a:schemeClr val="tx1"/>
              </a:solidFill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96340" y="4982325"/>
            <a:ext cx="2989373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Актуальность проекта также подтверждается наличием собственного вклада (софинансирования), письмами поддержки, соглашениями о сотрудничестве и т.п.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233664" y="5002467"/>
            <a:ext cx="3194550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Письма поддержки должны содержать оценку востребованности проекта и описывать, в чем непосредственно будет выражаться поддержка проекта (кроме моральной </a:t>
            </a: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  <a:sym typeface="Wingdings"/>
              </a:rPr>
              <a:t> )</a:t>
            </a:r>
            <a:endParaRPr lang="ru-RU" sz="2200" dirty="0">
              <a:solidFill>
                <a:schemeClr val="tx1"/>
              </a:solidFill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32" y="3276192"/>
            <a:ext cx="1500216" cy="1294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810" y="3419094"/>
            <a:ext cx="1357443" cy="1171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94" y="3381152"/>
            <a:ext cx="1430093" cy="12344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699" y="3334247"/>
            <a:ext cx="1484432" cy="1281331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037715" y="8920489"/>
            <a:ext cx="2428688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94776" y="8208444"/>
            <a:ext cx="2428688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016821" y="8219153"/>
            <a:ext cx="2428688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1248571" y="8182684"/>
            <a:ext cx="2428688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32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Подготовка заявки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271003" y="1073426"/>
            <a:ext cx="7206497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Прямоугольник 21"/>
          <p:cNvSpPr/>
          <p:nvPr/>
        </p:nvSpPr>
        <p:spPr>
          <a:xfrm>
            <a:off x="0" y="1852691"/>
            <a:ext cx="1462655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60610" y="1972577"/>
            <a:ext cx="12200534" cy="919359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>
              <a:defRPr/>
            </a:pPr>
            <a:r>
              <a:rPr lang="ru-RU" sz="3200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Критерий: Логическая связность и реализуемость проекта, соответствие мероприятий проекта его целям, задачам и ожидаемым результатам </a:t>
            </a:r>
          </a:p>
          <a:p>
            <a:pPr algn="l">
              <a:defRPr/>
            </a:pPr>
            <a:endParaRPr lang="ru-RU" sz="2000" dirty="0">
              <a:solidFill>
                <a:srgbClr val="353333"/>
              </a:solidFill>
              <a:latin typeface="PT Sans Narrow" panose="020B0506020203020204" pitchFamily="34" charset="-52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0730" y="1879979"/>
            <a:ext cx="4539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2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30" y="3076246"/>
            <a:ext cx="13575851" cy="63840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63176268-82FE-4E94-938B-28151943946F}"/>
              </a:ext>
            </a:extLst>
          </p:cNvPr>
          <p:cNvCxnSpPr>
            <a:cxnSpLocks/>
          </p:cNvCxnSpPr>
          <p:nvPr/>
        </p:nvCxnSpPr>
        <p:spPr>
          <a:xfrm>
            <a:off x="4252686" y="4339771"/>
            <a:ext cx="899885" cy="0"/>
          </a:xfrm>
          <a:prstGeom prst="straightConnector1">
            <a:avLst/>
          </a:prstGeom>
          <a:noFill/>
          <a:ln w="5715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1D2142D-6785-47D4-8F40-CB76E6600E66}"/>
              </a:ext>
            </a:extLst>
          </p:cNvPr>
          <p:cNvCxnSpPr>
            <a:cxnSpLocks/>
          </p:cNvCxnSpPr>
          <p:nvPr/>
        </p:nvCxnSpPr>
        <p:spPr>
          <a:xfrm>
            <a:off x="4252686" y="4804228"/>
            <a:ext cx="899885" cy="0"/>
          </a:xfrm>
          <a:prstGeom prst="straightConnector1">
            <a:avLst/>
          </a:prstGeom>
          <a:noFill/>
          <a:ln w="5715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97D6B2F-9CD1-4BDD-8AAC-79BBE3D7E74A}"/>
              </a:ext>
            </a:extLst>
          </p:cNvPr>
          <p:cNvCxnSpPr/>
          <p:nvPr/>
        </p:nvCxnSpPr>
        <p:spPr>
          <a:xfrm>
            <a:off x="2452914" y="3802743"/>
            <a:ext cx="624115" cy="0"/>
          </a:xfrm>
          <a:prstGeom prst="straightConnector1">
            <a:avLst/>
          </a:prstGeom>
          <a:noFill/>
          <a:ln w="47625" cap="flat">
            <a:solidFill>
              <a:srgbClr val="000000"/>
            </a:solidFill>
            <a:prstDash val="solid"/>
            <a:miter lim="400000"/>
            <a:headEnd w="med" len="lg"/>
            <a:tailEnd type="triangle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45346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Подготовка заявки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271003" y="1073426"/>
            <a:ext cx="7206497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Box 1"/>
          <p:cNvSpPr txBox="1"/>
          <p:nvPr/>
        </p:nvSpPr>
        <p:spPr>
          <a:xfrm>
            <a:off x="3686629" y="4010000"/>
            <a:ext cx="9017684" cy="38266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2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Методика реализации проекта, его уникальность по сравнению </a:t>
            </a:r>
          </a:p>
          <a:p>
            <a:pPr algn="l"/>
            <a:r>
              <a:rPr lang="ru-RU" sz="22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с предыдущей деятельностью организации и аналогичным проектами отражается в поле «Краткое описание проекта», а также, по желанию заявителя, в полном описании и (или) презентации проекта, которые могут быть загружены в соответствующее поле заявки</a:t>
            </a:r>
            <a:endParaRPr lang="en-US" sz="2200" dirty="0"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algn="l"/>
            <a:endParaRPr lang="ru-RU" sz="2200" dirty="0"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algn="l"/>
            <a:endParaRPr lang="ru-RU" sz="2200" dirty="0"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algn="l"/>
            <a:r>
              <a:rPr lang="ru-RU" sz="22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Наличие инновационных решений и уникальных методик в проекте </a:t>
            </a:r>
          </a:p>
          <a:p>
            <a:pPr algn="l"/>
            <a:r>
              <a:rPr lang="ru-RU" sz="22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не является обязательным, но если такие решения и методики предусмотрены и описаны в проекте </a:t>
            </a:r>
            <a:r>
              <a:rPr lang="mr-IN" sz="22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–</a:t>
            </a:r>
            <a:r>
              <a:rPr lang="ru-RU" sz="22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 это может дать </a:t>
            </a:r>
          </a:p>
          <a:p>
            <a:pPr algn="l"/>
            <a:r>
              <a:rPr lang="ru-RU" sz="22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до 5 дополнительных баллов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852691"/>
            <a:ext cx="1462655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60610" y="1972577"/>
            <a:ext cx="11890028" cy="919359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>
              <a:defRPr/>
            </a:pPr>
            <a:r>
              <a:rPr lang="ru-RU" sz="3200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Критерий: </a:t>
            </a:r>
            <a:r>
              <a:rPr lang="ru-RU" sz="3200" b="1" dirty="0" err="1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Инновационность</a:t>
            </a:r>
            <a:r>
              <a:rPr lang="ru-RU" sz="3200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, уникальность проекта </a:t>
            </a:r>
          </a:p>
          <a:p>
            <a:pPr algn="l">
              <a:defRPr/>
            </a:pPr>
            <a:endParaRPr lang="ru-RU" sz="2000" dirty="0">
              <a:solidFill>
                <a:srgbClr val="353333"/>
              </a:solidFill>
              <a:latin typeface="PT Sans Narrow" panose="020B0506020203020204" pitchFamily="34" charset="-52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0730" y="1879979"/>
            <a:ext cx="4539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10" y="4327707"/>
            <a:ext cx="1349533" cy="1164888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81829" y="4134504"/>
            <a:ext cx="0" cy="1545104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381829" y="6291585"/>
            <a:ext cx="0" cy="1545104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09" y="6291585"/>
            <a:ext cx="1715608" cy="148087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753516" y="4392720"/>
            <a:ext cx="3733134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753516" y="6748570"/>
            <a:ext cx="4247484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05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Подготовка заявки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271003" y="1073426"/>
            <a:ext cx="7206497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Box 1"/>
          <p:cNvSpPr txBox="1"/>
          <p:nvPr/>
        </p:nvSpPr>
        <p:spPr>
          <a:xfrm>
            <a:off x="1740723" y="7507334"/>
            <a:ext cx="11043703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Для событийных проектов должен быть четко описан социальный эффект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(что дает проведение мероприятия)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852691"/>
            <a:ext cx="1462655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60610" y="2079117"/>
            <a:ext cx="12685726" cy="919359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>
              <a:defRPr/>
            </a:pPr>
            <a:r>
              <a:rPr lang="ru-RU" sz="3200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Критерий: Соотношение планируемых расходов на реализацию проекта и его ожидаемых результатов, адекватность, измеримость и достижимость таких результатов</a:t>
            </a:r>
          </a:p>
          <a:p>
            <a:pPr algn="l">
              <a:defRPr/>
            </a:pPr>
            <a:endParaRPr lang="ru-RU" sz="2000" dirty="0">
              <a:solidFill>
                <a:srgbClr val="353333"/>
              </a:solidFill>
              <a:latin typeface="PT Sans Narrow" panose="020B0506020203020204" pitchFamily="34" charset="-52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0730" y="1879979"/>
            <a:ext cx="4539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4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10" y="3636098"/>
            <a:ext cx="2910251" cy="25120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245" y="3519388"/>
            <a:ext cx="2950065" cy="25464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7715" y="6350966"/>
            <a:ext cx="4854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b="1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Количественные и качественные результаты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256644" y="6304799"/>
            <a:ext cx="3527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b="1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Общий бюджет проекта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82" y="3858593"/>
            <a:ext cx="2402338" cy="20736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23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Подготовка заявки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271003" y="1073426"/>
            <a:ext cx="7206497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Box 1"/>
          <p:cNvSpPr txBox="1"/>
          <p:nvPr/>
        </p:nvSpPr>
        <p:spPr>
          <a:xfrm>
            <a:off x="2267638" y="3437960"/>
            <a:ext cx="11976750" cy="5704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800" b="1" dirty="0">
                <a:solidFill>
                  <a:srgbClr val="174F8D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Методические рекомендации по подготовке бюджета проекта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ru-RU" sz="2200" dirty="0"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подробный комментарий к каждой строке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соответствие планируемых расходов мероприятиям календарного плана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за счет гранта не допускаются капитальное строительство и покупка недвижимости</a:t>
            </a:r>
          </a:p>
          <a:p>
            <a:pPr algn="l"/>
            <a:endParaRPr lang="ru-RU" sz="2200" dirty="0"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algn="l"/>
            <a:r>
              <a:rPr lang="ru-RU" sz="2800" b="1" dirty="0">
                <a:solidFill>
                  <a:srgbClr val="C0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Не рекомендуются (за счёт гранта) расходы на: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ru-RU" sz="2200" dirty="0"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рекламу и продвижение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200" dirty="0" err="1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регрантинг</a:t>
            </a:r>
            <a:endParaRPr lang="ru-RU" sz="2200" dirty="0">
              <a:solidFill>
                <a:schemeClr val="tx1"/>
              </a:solidFill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прямую материальную (благотворительную) помощь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покупку призов стоимостью более 4000 рублей, подарков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создание новых памятников, монументов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осуществление, по сути, коммерческого проекта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издание рукописей (при фактическом отсутствии иной деятельности)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непредвиденные расходы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852691"/>
            <a:ext cx="1462655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57351" y="1800322"/>
            <a:ext cx="11394168" cy="919359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>
              <a:defRPr/>
            </a:pPr>
            <a:r>
              <a:rPr lang="ru-RU" sz="3200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Критерий: Реалистичность бюджета проекта и обоснованность планируемых расходов на реализацию проекта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0730" y="1879979"/>
            <a:ext cx="4539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5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13" y="3196398"/>
            <a:ext cx="1269250" cy="10955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30" y="5244887"/>
            <a:ext cx="1280432" cy="11052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03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Подготовка заявки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271003" y="1073426"/>
            <a:ext cx="7206497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Box 1"/>
          <p:cNvSpPr txBox="1"/>
          <p:nvPr/>
        </p:nvSpPr>
        <p:spPr>
          <a:xfrm>
            <a:off x="3686628" y="3714977"/>
            <a:ext cx="10697029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Заявленный территориальный охват должен быть оправдан, использовать реальные возможности организации и быть адекватным тем проблемам, 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на решение которых направлен проект</a:t>
            </a:r>
          </a:p>
          <a:p>
            <a:pPr algn="l"/>
            <a:endParaRPr lang="ru-RU" sz="2400" dirty="0">
              <a:solidFill>
                <a:schemeClr val="tx1"/>
              </a:solidFill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algn="l"/>
            <a:r>
              <a:rPr lang="ru-RU" sz="24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Календарным планом должна быть предусмотрена реализация мероприятий в пределах всей указанной территории, самостоятельно или с активным вовлечением партнёров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852691"/>
            <a:ext cx="1462655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60610" y="1972577"/>
            <a:ext cx="11890028" cy="919359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>
              <a:defRPr/>
            </a:pPr>
            <a:r>
              <a:rPr lang="ru-RU" sz="3200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Критерий: Масштаб реализации проекта</a:t>
            </a:r>
          </a:p>
          <a:p>
            <a:pPr algn="l">
              <a:defRPr/>
            </a:pPr>
            <a:endParaRPr lang="ru-RU" sz="2000" dirty="0">
              <a:solidFill>
                <a:srgbClr val="353333"/>
              </a:solidFill>
              <a:latin typeface="PT Sans Narrow" panose="020B0506020203020204" pitchFamily="34" charset="-52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0730" y="1879979"/>
            <a:ext cx="4539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6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00" y="3858973"/>
            <a:ext cx="2180849" cy="11318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14" y="5620816"/>
            <a:ext cx="1044635" cy="90170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846285" y="4122829"/>
            <a:ext cx="4437984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8606971" y="5960396"/>
            <a:ext cx="5254172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25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6" y="5474657"/>
            <a:ext cx="9708344" cy="5038448"/>
          </a:xfrm>
          <a:prstGeom prst="rect">
            <a:avLst/>
          </a:prstGeom>
        </p:spPr>
      </p:pic>
      <p:sp>
        <p:nvSpPr>
          <p:cNvPr id="95" name="Прямоугольник 94"/>
          <p:cNvSpPr/>
          <p:nvPr/>
        </p:nvSpPr>
        <p:spPr>
          <a:xfrm>
            <a:off x="9574056" y="4103683"/>
            <a:ext cx="1057489" cy="105748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4937377" y="1830429"/>
            <a:ext cx="1057489" cy="105748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5039" y="1818120"/>
            <a:ext cx="1057489" cy="105748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861473" y="2216082"/>
            <a:ext cx="3864341" cy="471924"/>
          </a:xfrm>
          <a:prstGeom prst="homePlate">
            <a:avLst/>
          </a:prstGeom>
          <a:noFill/>
          <a:ln w="25400" cap="flat">
            <a:solidFill>
              <a:srgbClr val="174F8D">
                <a:alpha val="0"/>
              </a:srgbClr>
            </a:solidFill>
            <a:miter lim="400000"/>
          </a:ln>
          <a:effectLst>
            <a:outerShdw blurRad="38100" dist="25400" dir="5400000" sx="1000" sy="1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spc="600" dirty="0">
                <a:solidFill>
                  <a:srgbClr val="353333"/>
                </a:solidFill>
                <a:effectLst>
                  <a:outerShdw blurRad="38100" dist="12700" dir="5400000" sx="1000" sy="1000" rotWithShape="0">
                    <a:srgbClr val="000000"/>
                  </a:outerShdw>
                </a:effectLst>
                <a:latin typeface="PT Sans Narrow" panose="020B0506020203020204" pitchFamily="34" charset="-52"/>
              </a:rPr>
              <a:t> ПЕРВЫЙ КОНКУРС</a:t>
            </a:r>
            <a:endParaRPr kumimoji="0" lang="ru-RU" sz="2400" b="1" i="0" u="none" strike="noStrike" cap="none" spc="600" normalizeH="0" baseline="0" dirty="0">
              <a:ln>
                <a:noFill/>
              </a:ln>
              <a:solidFill>
                <a:srgbClr val="353333"/>
              </a:solidFill>
              <a:effectLst>
                <a:outerShdw blurRad="38100" dist="12700" dir="5400000" sx="1000" sy="1000" rotWithShape="0">
                  <a:srgbClr val="000000"/>
                </a:outerShdw>
              </a:effectLst>
              <a:uFillTx/>
              <a:latin typeface="PT Sans Narrow" panose="020B0506020203020204" pitchFamily="34" charset="-52"/>
              <a:sym typeface="Gill Sans"/>
            </a:endParaRP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 flipV="1">
            <a:off x="7113085" y="4928947"/>
            <a:ext cx="1037002" cy="2584"/>
          </a:xfrm>
          <a:prstGeom prst="line">
            <a:avLst/>
          </a:prstGeom>
          <a:ln w="50800">
            <a:solidFill>
              <a:srgbClr val="413D3E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Группа 97"/>
          <p:cNvGrpSpPr/>
          <p:nvPr/>
        </p:nvGrpSpPr>
        <p:grpSpPr>
          <a:xfrm>
            <a:off x="3912103" y="4722038"/>
            <a:ext cx="437696" cy="431414"/>
            <a:chOff x="4346750" y="2267412"/>
            <a:chExt cx="409242" cy="403368"/>
          </a:xfrm>
        </p:grpSpPr>
        <p:sp>
          <p:nvSpPr>
            <p:cNvPr id="99" name="Дуга 98"/>
            <p:cNvSpPr/>
            <p:nvPr/>
          </p:nvSpPr>
          <p:spPr>
            <a:xfrm rot="16200000">
              <a:off x="4349687" y="2264475"/>
              <a:ext cx="403368" cy="409242"/>
            </a:xfrm>
            <a:prstGeom prst="arc">
              <a:avLst>
                <a:gd name="adj1" fmla="val 10896875"/>
                <a:gd name="adj2" fmla="val 21371519"/>
              </a:avLst>
            </a:prstGeom>
            <a:ln w="3175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kern="0" spc="20"/>
            </a:p>
          </p:txBody>
        </p:sp>
        <p:sp>
          <p:nvSpPr>
            <p:cNvPr id="100" name="Овал 99"/>
            <p:cNvSpPr/>
            <p:nvPr/>
          </p:nvSpPr>
          <p:spPr>
            <a:xfrm>
              <a:off x="4450491" y="2364638"/>
              <a:ext cx="201765" cy="198868"/>
            </a:xfrm>
            <a:prstGeom prst="ellipse">
              <a:avLst/>
            </a:prstGeom>
            <a:solidFill>
              <a:srgbClr val="174F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kern="0" spc="20">
                <a:solidFill>
                  <a:schemeClr val="tx1"/>
                </a:solidFill>
              </a:endParaRPr>
            </a:p>
          </p:txBody>
        </p:sp>
      </p:grpSp>
      <p:cxnSp>
        <p:nvCxnSpPr>
          <p:cNvPr id="101" name="Прямая соединительная линия 100"/>
          <p:cNvCxnSpPr/>
          <p:nvPr/>
        </p:nvCxnSpPr>
        <p:spPr>
          <a:xfrm flipV="1">
            <a:off x="4367837" y="4934717"/>
            <a:ext cx="715954" cy="2555"/>
          </a:xfrm>
          <a:prstGeom prst="line">
            <a:avLst/>
          </a:prstGeom>
          <a:ln w="50800">
            <a:solidFill>
              <a:srgbClr val="413D3E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5710102" y="4937272"/>
            <a:ext cx="869665" cy="4096"/>
          </a:xfrm>
          <a:prstGeom prst="line">
            <a:avLst/>
          </a:prstGeom>
          <a:ln w="50800">
            <a:solidFill>
              <a:srgbClr val="413D3E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Группа 128"/>
          <p:cNvGrpSpPr/>
          <p:nvPr/>
        </p:nvGrpSpPr>
        <p:grpSpPr>
          <a:xfrm>
            <a:off x="5223687" y="4729758"/>
            <a:ext cx="437696" cy="431414"/>
            <a:chOff x="4346750" y="2267412"/>
            <a:chExt cx="409242" cy="403368"/>
          </a:xfrm>
        </p:grpSpPr>
        <p:sp>
          <p:nvSpPr>
            <p:cNvPr id="131" name="Дуга 130"/>
            <p:cNvSpPr/>
            <p:nvPr/>
          </p:nvSpPr>
          <p:spPr>
            <a:xfrm rot="16200000">
              <a:off x="4349687" y="2264475"/>
              <a:ext cx="403368" cy="409242"/>
            </a:xfrm>
            <a:prstGeom prst="arc">
              <a:avLst>
                <a:gd name="adj1" fmla="val 10896875"/>
                <a:gd name="adj2" fmla="val 21371519"/>
              </a:avLst>
            </a:prstGeom>
            <a:ln w="3175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kern="0" spc="20"/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4450491" y="2364638"/>
              <a:ext cx="201765" cy="198868"/>
            </a:xfrm>
            <a:prstGeom prst="ellipse">
              <a:avLst/>
            </a:prstGeom>
            <a:solidFill>
              <a:srgbClr val="174F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kern="0" spc="20">
                <a:solidFill>
                  <a:schemeClr val="tx1"/>
                </a:solidFill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2236038" y="4724384"/>
            <a:ext cx="437696" cy="431414"/>
            <a:chOff x="4122616" y="2267412"/>
            <a:chExt cx="409242" cy="403368"/>
          </a:xfrm>
        </p:grpSpPr>
        <p:sp>
          <p:nvSpPr>
            <p:cNvPr id="144" name="Дуга 143"/>
            <p:cNvSpPr/>
            <p:nvPr/>
          </p:nvSpPr>
          <p:spPr>
            <a:xfrm rot="16200000">
              <a:off x="4125553" y="2264475"/>
              <a:ext cx="403368" cy="409242"/>
            </a:xfrm>
            <a:prstGeom prst="arc">
              <a:avLst>
                <a:gd name="adj1" fmla="val 10896875"/>
                <a:gd name="adj2" fmla="val 21371519"/>
              </a:avLst>
            </a:prstGeom>
            <a:ln w="3175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kern="0" spc="20"/>
            </a:p>
          </p:txBody>
        </p:sp>
        <p:sp>
          <p:nvSpPr>
            <p:cNvPr id="145" name="Овал 144"/>
            <p:cNvSpPr/>
            <p:nvPr/>
          </p:nvSpPr>
          <p:spPr>
            <a:xfrm>
              <a:off x="4213596" y="2364638"/>
              <a:ext cx="201765" cy="198868"/>
            </a:xfrm>
            <a:prstGeom prst="ellipse">
              <a:avLst/>
            </a:prstGeom>
            <a:solidFill>
              <a:srgbClr val="174F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kern="0" spc="2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6690716" y="4724384"/>
            <a:ext cx="437696" cy="431414"/>
            <a:chOff x="4346750" y="2267412"/>
            <a:chExt cx="409242" cy="403368"/>
          </a:xfrm>
        </p:grpSpPr>
        <p:sp>
          <p:nvSpPr>
            <p:cNvPr id="151" name="Дуга 150"/>
            <p:cNvSpPr/>
            <p:nvPr/>
          </p:nvSpPr>
          <p:spPr>
            <a:xfrm rot="16200000">
              <a:off x="4349687" y="2264475"/>
              <a:ext cx="403368" cy="409242"/>
            </a:xfrm>
            <a:prstGeom prst="arc">
              <a:avLst>
                <a:gd name="adj1" fmla="val 10896875"/>
                <a:gd name="adj2" fmla="val 21371519"/>
              </a:avLst>
            </a:prstGeom>
            <a:ln w="3175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kern="0" spc="20"/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4450491" y="2364638"/>
              <a:ext cx="201765" cy="198868"/>
            </a:xfrm>
            <a:prstGeom prst="ellipse">
              <a:avLst/>
            </a:prstGeom>
            <a:solidFill>
              <a:srgbClr val="174F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kern="0" spc="20">
                <a:solidFill>
                  <a:schemeClr val="tx1"/>
                </a:solidFill>
              </a:endParaRPr>
            </a:p>
          </p:txBody>
        </p:sp>
      </p:grpSp>
      <p:sp>
        <p:nvSpPr>
          <p:cNvPr id="163" name="TextBox 162"/>
          <p:cNvSpPr txBox="1"/>
          <p:nvPr/>
        </p:nvSpPr>
        <p:spPr>
          <a:xfrm>
            <a:off x="1726673" y="5254609"/>
            <a:ext cx="1472472" cy="49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Clr>
                <a:schemeClr val="tx1"/>
              </a:buClr>
              <a:buSzPct val="100000"/>
            </a:pPr>
            <a:r>
              <a:rPr lang="ru-RU" sz="1600" b="1" kern="0" spc="30" dirty="0">
                <a:solidFill>
                  <a:srgbClr val="413D3E"/>
                </a:solidFill>
                <a:latin typeface="PT Sans Narrow" panose="020B0506020203020204" pitchFamily="34" charset="-52"/>
                <a:ea typeface="Calibri Light" pitchFamily="34" charset="0"/>
                <a:cs typeface="Calibri Light" pitchFamily="34" charset="0"/>
              </a:rPr>
              <a:t>Окончание приема заявок</a:t>
            </a:r>
          </a:p>
        </p:txBody>
      </p:sp>
      <p:grpSp>
        <p:nvGrpSpPr>
          <p:cNvPr id="172" name="Группа 171"/>
          <p:cNvGrpSpPr/>
          <p:nvPr/>
        </p:nvGrpSpPr>
        <p:grpSpPr>
          <a:xfrm>
            <a:off x="1954667" y="3876928"/>
            <a:ext cx="809525" cy="665474"/>
            <a:chOff x="4977320" y="2017882"/>
            <a:chExt cx="756899" cy="622212"/>
          </a:xfrm>
        </p:grpSpPr>
        <p:grpSp>
          <p:nvGrpSpPr>
            <p:cNvPr id="173" name="Группа 172"/>
            <p:cNvGrpSpPr/>
            <p:nvPr/>
          </p:nvGrpSpPr>
          <p:grpSpPr>
            <a:xfrm>
              <a:off x="5102938" y="2017882"/>
              <a:ext cx="631281" cy="622212"/>
              <a:chOff x="4324538" y="899359"/>
              <a:chExt cx="622216" cy="622212"/>
            </a:xfrm>
          </p:grpSpPr>
          <p:sp>
            <p:nvSpPr>
              <p:cNvPr id="175" name="Капля 174"/>
              <p:cNvSpPr/>
              <p:nvPr/>
            </p:nvSpPr>
            <p:spPr>
              <a:xfrm rot="2700000" flipV="1">
                <a:off x="4378131" y="955124"/>
                <a:ext cx="515031" cy="515031"/>
              </a:xfrm>
              <a:prstGeom prst="teardrop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kern="0" spc="20"/>
              </a:p>
            </p:txBody>
          </p:sp>
          <p:sp>
            <p:nvSpPr>
              <p:cNvPr id="176" name="Дуга 175"/>
              <p:cNvSpPr/>
              <p:nvPr/>
            </p:nvSpPr>
            <p:spPr>
              <a:xfrm>
                <a:off x="4324538" y="899359"/>
                <a:ext cx="622216" cy="622212"/>
              </a:xfrm>
              <a:prstGeom prst="arc">
                <a:avLst>
                  <a:gd name="adj1" fmla="val 10896875"/>
                  <a:gd name="adj2" fmla="val 17736865"/>
                </a:avLst>
              </a:prstGeom>
              <a:ln w="19050">
                <a:solidFill>
                  <a:srgbClr val="F759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kern="0" spc="20"/>
              </a:p>
            </p:txBody>
          </p:sp>
        </p:grpSp>
        <p:sp>
          <p:nvSpPr>
            <p:cNvPr id="174" name="TextBox 173"/>
            <p:cNvSpPr txBox="1"/>
            <p:nvPr/>
          </p:nvSpPr>
          <p:spPr>
            <a:xfrm>
              <a:off x="4977320" y="2193285"/>
              <a:ext cx="714326" cy="25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kern="0" spc="20" dirty="0">
                  <a:solidFill>
                    <a:srgbClr val="174F8D"/>
                  </a:solidFill>
                  <a:latin typeface="+mj-lt"/>
                </a:rPr>
                <a:t>    </a:t>
              </a:r>
              <a:r>
                <a:rPr lang="ru-RU" sz="1200" b="1" kern="0" spc="20" dirty="0">
                  <a:solidFill>
                    <a:srgbClr val="174F8D"/>
                  </a:solidFill>
                  <a:latin typeface="Arial" charset="0"/>
                  <a:ea typeface="Arial" charset="0"/>
                  <a:cs typeface="Arial" charset="0"/>
                </a:rPr>
                <a:t>31.05</a:t>
              </a:r>
            </a:p>
          </p:txBody>
        </p:sp>
      </p:grpSp>
      <p:grpSp>
        <p:nvGrpSpPr>
          <p:cNvPr id="177" name="Группа 176"/>
          <p:cNvGrpSpPr/>
          <p:nvPr/>
        </p:nvGrpSpPr>
        <p:grpSpPr>
          <a:xfrm>
            <a:off x="5114669" y="3884308"/>
            <a:ext cx="675174" cy="665474"/>
            <a:chOff x="5102938" y="2017882"/>
            <a:chExt cx="631281" cy="622212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5102938" y="2017882"/>
              <a:ext cx="631281" cy="622212"/>
              <a:chOff x="4324538" y="899359"/>
              <a:chExt cx="622216" cy="622212"/>
            </a:xfrm>
          </p:grpSpPr>
          <p:sp>
            <p:nvSpPr>
              <p:cNvPr id="181" name="Капля 180"/>
              <p:cNvSpPr/>
              <p:nvPr/>
            </p:nvSpPr>
            <p:spPr>
              <a:xfrm rot="2700000" flipV="1">
                <a:off x="4378131" y="955124"/>
                <a:ext cx="515031" cy="515031"/>
              </a:xfrm>
              <a:prstGeom prst="teardrop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kern="0" spc="20"/>
              </a:p>
            </p:txBody>
          </p:sp>
          <p:sp>
            <p:nvSpPr>
              <p:cNvPr id="182" name="Дуга 181"/>
              <p:cNvSpPr/>
              <p:nvPr/>
            </p:nvSpPr>
            <p:spPr>
              <a:xfrm>
                <a:off x="4324538" y="899359"/>
                <a:ext cx="622216" cy="622212"/>
              </a:xfrm>
              <a:prstGeom prst="arc">
                <a:avLst>
                  <a:gd name="adj1" fmla="val 10896875"/>
                  <a:gd name="adj2" fmla="val 17736865"/>
                </a:avLst>
              </a:prstGeom>
              <a:ln w="19050">
                <a:solidFill>
                  <a:srgbClr val="F759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kern="0" spc="20"/>
              </a:p>
            </p:txBody>
          </p:sp>
        </p:grpSp>
        <p:sp>
          <p:nvSpPr>
            <p:cNvPr id="180" name="TextBox 179"/>
            <p:cNvSpPr txBox="1"/>
            <p:nvPr/>
          </p:nvSpPr>
          <p:spPr>
            <a:xfrm>
              <a:off x="5153636" y="2190327"/>
              <a:ext cx="542863" cy="25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spc="20" dirty="0">
                  <a:solidFill>
                    <a:srgbClr val="174F8D"/>
                  </a:solidFill>
                  <a:latin typeface="Arial" charset="0"/>
                  <a:ea typeface="Arial" charset="0"/>
                  <a:cs typeface="Arial" charset="0"/>
                </a:rPr>
                <a:t>16.08</a:t>
              </a:r>
              <a:endParaRPr lang="ru-RU" sz="1200" kern="0" spc="20" dirty="0">
                <a:solidFill>
                  <a:srgbClr val="174F8D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94" name="Группа 193"/>
          <p:cNvGrpSpPr/>
          <p:nvPr/>
        </p:nvGrpSpPr>
        <p:grpSpPr>
          <a:xfrm>
            <a:off x="8221144" y="4700918"/>
            <a:ext cx="437696" cy="431414"/>
            <a:chOff x="4346750" y="2267412"/>
            <a:chExt cx="409242" cy="403368"/>
          </a:xfrm>
        </p:grpSpPr>
        <p:sp>
          <p:nvSpPr>
            <p:cNvPr id="195" name="Дуга 194"/>
            <p:cNvSpPr/>
            <p:nvPr/>
          </p:nvSpPr>
          <p:spPr>
            <a:xfrm rot="16200000">
              <a:off x="4349687" y="2264475"/>
              <a:ext cx="403368" cy="409242"/>
            </a:xfrm>
            <a:prstGeom prst="arc">
              <a:avLst>
                <a:gd name="adj1" fmla="val 10896875"/>
                <a:gd name="adj2" fmla="val 21371519"/>
              </a:avLst>
            </a:prstGeom>
            <a:ln w="3175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kern="0" spc="20"/>
            </a:p>
          </p:txBody>
        </p:sp>
        <p:sp>
          <p:nvSpPr>
            <p:cNvPr id="196" name="Овал 195"/>
            <p:cNvSpPr/>
            <p:nvPr/>
          </p:nvSpPr>
          <p:spPr>
            <a:xfrm>
              <a:off x="4450491" y="2364638"/>
              <a:ext cx="201765" cy="198868"/>
            </a:xfrm>
            <a:prstGeom prst="ellipse">
              <a:avLst/>
            </a:prstGeom>
            <a:solidFill>
              <a:srgbClr val="174F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kern="0" spc="20">
                <a:solidFill>
                  <a:schemeClr val="tx1"/>
                </a:solidFill>
              </a:endParaRPr>
            </a:p>
          </p:txBody>
        </p:sp>
      </p:grpSp>
      <p:grpSp>
        <p:nvGrpSpPr>
          <p:cNvPr id="197" name="Группа 196"/>
          <p:cNvGrpSpPr/>
          <p:nvPr/>
        </p:nvGrpSpPr>
        <p:grpSpPr>
          <a:xfrm>
            <a:off x="8082030" y="3822059"/>
            <a:ext cx="675174" cy="665474"/>
            <a:chOff x="5102938" y="2017882"/>
            <a:chExt cx="631281" cy="622212"/>
          </a:xfrm>
        </p:grpSpPr>
        <p:grpSp>
          <p:nvGrpSpPr>
            <p:cNvPr id="198" name="Группа 197"/>
            <p:cNvGrpSpPr/>
            <p:nvPr/>
          </p:nvGrpSpPr>
          <p:grpSpPr>
            <a:xfrm>
              <a:off x="5102938" y="2017882"/>
              <a:ext cx="631281" cy="622212"/>
              <a:chOff x="4324538" y="899359"/>
              <a:chExt cx="622216" cy="622212"/>
            </a:xfrm>
          </p:grpSpPr>
          <p:sp>
            <p:nvSpPr>
              <p:cNvPr id="200" name="Капля 199"/>
              <p:cNvSpPr/>
              <p:nvPr/>
            </p:nvSpPr>
            <p:spPr>
              <a:xfrm rot="2700000" flipV="1">
                <a:off x="4378131" y="955124"/>
                <a:ext cx="515031" cy="515031"/>
              </a:xfrm>
              <a:prstGeom prst="teardrop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kern="0" spc="20"/>
              </a:p>
            </p:txBody>
          </p:sp>
          <p:sp>
            <p:nvSpPr>
              <p:cNvPr id="201" name="Дуга 200"/>
              <p:cNvSpPr/>
              <p:nvPr/>
            </p:nvSpPr>
            <p:spPr>
              <a:xfrm>
                <a:off x="4324538" y="899359"/>
                <a:ext cx="622216" cy="622212"/>
              </a:xfrm>
              <a:prstGeom prst="arc">
                <a:avLst>
                  <a:gd name="adj1" fmla="val 10896875"/>
                  <a:gd name="adj2" fmla="val 17736865"/>
                </a:avLst>
              </a:prstGeom>
              <a:ln w="19050">
                <a:solidFill>
                  <a:srgbClr val="F759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kern="0" spc="20"/>
              </a:p>
            </p:txBody>
          </p:sp>
        </p:grpSp>
        <p:sp>
          <p:nvSpPr>
            <p:cNvPr id="199" name="TextBox 198"/>
            <p:cNvSpPr txBox="1"/>
            <p:nvPr/>
          </p:nvSpPr>
          <p:spPr>
            <a:xfrm>
              <a:off x="5164429" y="2199153"/>
              <a:ext cx="542863" cy="25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spc="20" dirty="0">
                  <a:solidFill>
                    <a:srgbClr val="174F8D"/>
                  </a:solidFill>
                  <a:latin typeface="Arial" charset="0"/>
                  <a:ea typeface="Arial" charset="0"/>
                  <a:cs typeface="Arial" charset="0"/>
                </a:rPr>
                <a:t>24.11</a:t>
              </a:r>
              <a:endParaRPr lang="ru-RU" sz="1200" b="1" kern="0" spc="20" dirty="0">
                <a:solidFill>
                  <a:srgbClr val="174F8D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03" name="TextBox 202"/>
          <p:cNvSpPr txBox="1"/>
          <p:nvPr/>
        </p:nvSpPr>
        <p:spPr>
          <a:xfrm>
            <a:off x="517979" y="3254638"/>
            <a:ext cx="1472472" cy="49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Clr>
                <a:schemeClr val="tx1"/>
              </a:buClr>
              <a:buSzPct val="100000"/>
            </a:pPr>
            <a:r>
              <a:rPr lang="ru-RU" sz="1600" b="1" spc="20" dirty="0">
                <a:solidFill>
                  <a:srgbClr val="413D3E"/>
                </a:solidFill>
                <a:latin typeface="PT Sans Narrow" panose="020B0506020203020204" pitchFamily="34" charset="-52"/>
                <a:ea typeface="Calibri Light" pitchFamily="34" charset="0"/>
                <a:cs typeface="Calibri Light" pitchFamily="34" charset="0"/>
              </a:rPr>
              <a:t>Начало</a:t>
            </a:r>
            <a:r>
              <a:rPr lang="ru-RU" sz="1600" b="1" kern="0" spc="20" dirty="0">
                <a:solidFill>
                  <a:srgbClr val="413D3E"/>
                </a:solidFill>
                <a:latin typeface="PT Sans Narrow" panose="020B0506020203020204" pitchFamily="34" charset="-52"/>
                <a:ea typeface="Calibri Light" pitchFamily="34" charset="0"/>
                <a:cs typeface="Calibri Light" pitchFamily="34" charset="0"/>
              </a:rPr>
              <a:t> </a:t>
            </a:r>
          </a:p>
          <a:p>
            <a:pPr>
              <a:lnSpc>
                <a:spcPct val="80000"/>
              </a:lnSpc>
              <a:buClr>
                <a:schemeClr val="tx1"/>
              </a:buClr>
              <a:buSzPct val="100000"/>
            </a:pPr>
            <a:r>
              <a:rPr lang="ru-RU" sz="1600" b="1" kern="0" spc="20" dirty="0">
                <a:solidFill>
                  <a:srgbClr val="413D3E"/>
                </a:solidFill>
                <a:latin typeface="PT Sans Narrow" panose="020B0506020203020204" pitchFamily="34" charset="-52"/>
                <a:ea typeface="Calibri Light" pitchFamily="34" charset="0"/>
                <a:cs typeface="Calibri Light" pitchFamily="34" charset="0"/>
              </a:rPr>
              <a:t>приема заявок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254215" y="5153452"/>
            <a:ext cx="0" cy="4917648"/>
          </a:xfrm>
          <a:prstGeom prst="line">
            <a:avLst/>
          </a:prstGeom>
          <a:noFill/>
          <a:ln w="50800" cap="flat">
            <a:solidFill>
              <a:srgbClr val="353333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04" name="Группа 203"/>
          <p:cNvGrpSpPr/>
          <p:nvPr/>
        </p:nvGrpSpPr>
        <p:grpSpPr>
          <a:xfrm>
            <a:off x="1039407" y="4717538"/>
            <a:ext cx="437696" cy="431414"/>
            <a:chOff x="4346750" y="2267412"/>
            <a:chExt cx="409242" cy="403368"/>
          </a:xfrm>
        </p:grpSpPr>
        <p:sp>
          <p:nvSpPr>
            <p:cNvPr id="205" name="Дуга 204"/>
            <p:cNvSpPr/>
            <p:nvPr/>
          </p:nvSpPr>
          <p:spPr>
            <a:xfrm rot="16200000">
              <a:off x="4349687" y="2264475"/>
              <a:ext cx="403368" cy="409242"/>
            </a:xfrm>
            <a:prstGeom prst="arc">
              <a:avLst>
                <a:gd name="adj1" fmla="val 10896875"/>
                <a:gd name="adj2" fmla="val 21371519"/>
              </a:avLst>
            </a:prstGeom>
            <a:ln w="3175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kern="0" spc="20"/>
            </a:p>
          </p:txBody>
        </p:sp>
        <p:sp>
          <p:nvSpPr>
            <p:cNvPr id="206" name="Овал 205"/>
            <p:cNvSpPr/>
            <p:nvPr/>
          </p:nvSpPr>
          <p:spPr>
            <a:xfrm>
              <a:off x="4450491" y="2364638"/>
              <a:ext cx="201765" cy="198868"/>
            </a:xfrm>
            <a:prstGeom prst="ellipse">
              <a:avLst/>
            </a:prstGeom>
            <a:solidFill>
              <a:srgbClr val="174F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kern="0" spc="20">
                <a:solidFill>
                  <a:schemeClr val="tx1"/>
                </a:solidFill>
              </a:endParaRPr>
            </a:p>
          </p:txBody>
        </p:sp>
      </p:grpSp>
      <p:grpSp>
        <p:nvGrpSpPr>
          <p:cNvPr id="207" name="Группа 206"/>
          <p:cNvGrpSpPr/>
          <p:nvPr/>
        </p:nvGrpSpPr>
        <p:grpSpPr>
          <a:xfrm>
            <a:off x="900294" y="3869241"/>
            <a:ext cx="675174" cy="665474"/>
            <a:chOff x="5102938" y="2017882"/>
            <a:chExt cx="631281" cy="622212"/>
          </a:xfrm>
        </p:grpSpPr>
        <p:grpSp>
          <p:nvGrpSpPr>
            <p:cNvPr id="208" name="Группа 207"/>
            <p:cNvGrpSpPr/>
            <p:nvPr/>
          </p:nvGrpSpPr>
          <p:grpSpPr>
            <a:xfrm>
              <a:off x="5102938" y="2017882"/>
              <a:ext cx="631281" cy="622212"/>
              <a:chOff x="4324538" y="899359"/>
              <a:chExt cx="622216" cy="622212"/>
            </a:xfrm>
          </p:grpSpPr>
          <p:sp>
            <p:nvSpPr>
              <p:cNvPr id="210" name="Капля 209"/>
              <p:cNvSpPr/>
              <p:nvPr/>
            </p:nvSpPr>
            <p:spPr>
              <a:xfrm rot="2700000" flipV="1">
                <a:off x="4378131" y="955124"/>
                <a:ext cx="515031" cy="515031"/>
              </a:xfrm>
              <a:prstGeom prst="teardrop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kern="0" spc="20"/>
              </a:p>
            </p:txBody>
          </p:sp>
          <p:sp>
            <p:nvSpPr>
              <p:cNvPr id="211" name="Дуга 210"/>
              <p:cNvSpPr/>
              <p:nvPr/>
            </p:nvSpPr>
            <p:spPr>
              <a:xfrm>
                <a:off x="4324538" y="899359"/>
                <a:ext cx="622216" cy="622212"/>
              </a:xfrm>
              <a:prstGeom prst="arc">
                <a:avLst>
                  <a:gd name="adj1" fmla="val 10896875"/>
                  <a:gd name="adj2" fmla="val 17736865"/>
                </a:avLst>
              </a:prstGeom>
              <a:ln w="19050">
                <a:solidFill>
                  <a:srgbClr val="F759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kern="0" spc="20"/>
              </a:p>
            </p:txBody>
          </p:sp>
        </p:grpSp>
        <p:sp>
          <p:nvSpPr>
            <p:cNvPr id="209" name="TextBox 208"/>
            <p:cNvSpPr txBox="1"/>
            <p:nvPr/>
          </p:nvSpPr>
          <p:spPr>
            <a:xfrm>
              <a:off x="5133967" y="2198758"/>
              <a:ext cx="542863" cy="25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kern="0" spc="20" dirty="0">
                  <a:solidFill>
                    <a:srgbClr val="174F8D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  <a:r>
                <a:rPr lang="en-US" sz="1200" b="1" kern="0" spc="20" dirty="0">
                  <a:solidFill>
                    <a:srgbClr val="174F8D"/>
                  </a:solidFill>
                  <a:latin typeface="Arial" charset="0"/>
                  <a:ea typeface="Arial" charset="0"/>
                  <a:cs typeface="Arial" charset="0"/>
                </a:rPr>
                <a:t>7</a:t>
              </a:r>
              <a:r>
                <a:rPr lang="ru-RU" sz="1200" b="1" kern="0" spc="20" dirty="0">
                  <a:solidFill>
                    <a:srgbClr val="174F8D"/>
                  </a:solidFill>
                  <a:latin typeface="Arial" charset="0"/>
                  <a:ea typeface="Arial" charset="0"/>
                  <a:cs typeface="Arial" charset="0"/>
                </a:rPr>
                <a:t>.04</a:t>
              </a:r>
            </a:p>
          </p:txBody>
        </p:sp>
      </p:grpSp>
      <p:sp>
        <p:nvSpPr>
          <p:cNvPr id="212" name="TextBox 211"/>
          <p:cNvSpPr txBox="1"/>
          <p:nvPr/>
        </p:nvSpPr>
        <p:spPr>
          <a:xfrm>
            <a:off x="3354210" y="3261591"/>
            <a:ext cx="1583167" cy="49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Clr>
                <a:schemeClr val="tx1"/>
              </a:buClr>
              <a:buSzPct val="100000"/>
            </a:pPr>
            <a:r>
              <a:rPr lang="ru-RU" sz="1600" b="1" spc="30" dirty="0">
                <a:solidFill>
                  <a:srgbClr val="413D3E"/>
                </a:solidFill>
                <a:latin typeface="PT Sans Narrow" panose="020B0506020203020204" pitchFamily="34" charset="-52"/>
                <a:ea typeface="Calibri Light" pitchFamily="34" charset="0"/>
                <a:cs typeface="Calibri Light" pitchFamily="34" charset="0"/>
              </a:rPr>
              <a:t>Объявление победителей </a:t>
            </a:r>
          </a:p>
        </p:txBody>
      </p:sp>
      <p:cxnSp>
        <p:nvCxnSpPr>
          <p:cNvPr id="213" name="Прямая соединительная линия 212"/>
          <p:cNvCxnSpPr/>
          <p:nvPr/>
        </p:nvCxnSpPr>
        <p:spPr>
          <a:xfrm>
            <a:off x="1495141" y="4931530"/>
            <a:ext cx="613438" cy="0"/>
          </a:xfrm>
          <a:prstGeom prst="line">
            <a:avLst/>
          </a:prstGeom>
          <a:ln w="50800">
            <a:solidFill>
              <a:srgbClr val="413D3E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4" name="Группа 213"/>
          <p:cNvGrpSpPr/>
          <p:nvPr/>
        </p:nvGrpSpPr>
        <p:grpSpPr>
          <a:xfrm>
            <a:off x="6571249" y="3829746"/>
            <a:ext cx="675174" cy="665474"/>
            <a:chOff x="5102938" y="2017882"/>
            <a:chExt cx="631281" cy="622212"/>
          </a:xfrm>
        </p:grpSpPr>
        <p:grpSp>
          <p:nvGrpSpPr>
            <p:cNvPr id="215" name="Группа 214"/>
            <p:cNvGrpSpPr/>
            <p:nvPr/>
          </p:nvGrpSpPr>
          <p:grpSpPr>
            <a:xfrm>
              <a:off x="5102938" y="2017882"/>
              <a:ext cx="631281" cy="622212"/>
              <a:chOff x="4324538" y="899359"/>
              <a:chExt cx="622216" cy="622212"/>
            </a:xfrm>
          </p:grpSpPr>
          <p:sp>
            <p:nvSpPr>
              <p:cNvPr id="217" name="Капля 216"/>
              <p:cNvSpPr/>
              <p:nvPr/>
            </p:nvSpPr>
            <p:spPr>
              <a:xfrm rot="2700000" flipV="1">
                <a:off x="4378131" y="955124"/>
                <a:ext cx="515031" cy="515031"/>
              </a:xfrm>
              <a:prstGeom prst="teardrop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kern="0" spc="20"/>
              </a:p>
            </p:txBody>
          </p:sp>
          <p:sp>
            <p:nvSpPr>
              <p:cNvPr id="218" name="Дуга 217"/>
              <p:cNvSpPr/>
              <p:nvPr/>
            </p:nvSpPr>
            <p:spPr>
              <a:xfrm>
                <a:off x="4324538" y="899359"/>
                <a:ext cx="622216" cy="622212"/>
              </a:xfrm>
              <a:prstGeom prst="arc">
                <a:avLst>
                  <a:gd name="adj1" fmla="val 10896875"/>
                  <a:gd name="adj2" fmla="val 17736865"/>
                </a:avLst>
              </a:prstGeom>
              <a:ln w="19050">
                <a:solidFill>
                  <a:srgbClr val="F759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kern="0" spc="20"/>
              </a:p>
            </p:txBody>
          </p:sp>
        </p:grpSp>
        <p:sp>
          <p:nvSpPr>
            <p:cNvPr id="216" name="TextBox 215"/>
            <p:cNvSpPr txBox="1"/>
            <p:nvPr/>
          </p:nvSpPr>
          <p:spPr>
            <a:xfrm>
              <a:off x="5157958" y="2190488"/>
              <a:ext cx="542863" cy="25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spc="20" dirty="0">
                  <a:solidFill>
                    <a:srgbClr val="174F8D"/>
                  </a:solidFill>
                  <a:latin typeface="Arial" charset="0"/>
                  <a:ea typeface="Arial" charset="0"/>
                  <a:cs typeface="Arial" charset="0"/>
                </a:rPr>
                <a:t>29.09</a:t>
              </a:r>
              <a:endParaRPr lang="ru-RU" sz="1200" kern="0" spc="20" dirty="0">
                <a:solidFill>
                  <a:srgbClr val="174F8D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19" name="Группа 218"/>
          <p:cNvGrpSpPr/>
          <p:nvPr/>
        </p:nvGrpSpPr>
        <p:grpSpPr>
          <a:xfrm>
            <a:off x="3673858" y="3884308"/>
            <a:ext cx="809523" cy="665474"/>
            <a:chOff x="4977322" y="2017882"/>
            <a:chExt cx="756897" cy="622212"/>
          </a:xfrm>
        </p:grpSpPr>
        <p:grpSp>
          <p:nvGrpSpPr>
            <p:cNvPr id="220" name="Группа 219"/>
            <p:cNvGrpSpPr/>
            <p:nvPr/>
          </p:nvGrpSpPr>
          <p:grpSpPr>
            <a:xfrm>
              <a:off x="5102938" y="2017882"/>
              <a:ext cx="631281" cy="622212"/>
              <a:chOff x="4324538" y="899359"/>
              <a:chExt cx="622216" cy="622212"/>
            </a:xfrm>
          </p:grpSpPr>
          <p:sp>
            <p:nvSpPr>
              <p:cNvPr id="222" name="Капля 221"/>
              <p:cNvSpPr/>
              <p:nvPr/>
            </p:nvSpPr>
            <p:spPr>
              <a:xfrm rot="2700000" flipV="1">
                <a:off x="4378131" y="955124"/>
                <a:ext cx="515031" cy="515031"/>
              </a:xfrm>
              <a:prstGeom prst="teardrop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kern="0" spc="20"/>
              </a:p>
            </p:txBody>
          </p:sp>
          <p:sp>
            <p:nvSpPr>
              <p:cNvPr id="223" name="Дуга 222"/>
              <p:cNvSpPr/>
              <p:nvPr/>
            </p:nvSpPr>
            <p:spPr>
              <a:xfrm>
                <a:off x="4324538" y="899359"/>
                <a:ext cx="622216" cy="622212"/>
              </a:xfrm>
              <a:prstGeom prst="arc">
                <a:avLst>
                  <a:gd name="adj1" fmla="val 10896875"/>
                  <a:gd name="adj2" fmla="val 17736865"/>
                </a:avLst>
              </a:prstGeom>
              <a:ln w="19050">
                <a:solidFill>
                  <a:srgbClr val="F759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kern="0" spc="20"/>
              </a:p>
            </p:txBody>
          </p:sp>
        </p:grpSp>
        <p:sp>
          <p:nvSpPr>
            <p:cNvPr id="221" name="TextBox 220"/>
            <p:cNvSpPr txBox="1"/>
            <p:nvPr/>
          </p:nvSpPr>
          <p:spPr>
            <a:xfrm>
              <a:off x="4977322" y="2193285"/>
              <a:ext cx="714326" cy="25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kern="0" spc="20" dirty="0">
                  <a:solidFill>
                    <a:srgbClr val="174F8D"/>
                  </a:solidFill>
                  <a:latin typeface="+mj-lt"/>
                </a:rPr>
                <a:t>    </a:t>
              </a:r>
              <a:r>
                <a:rPr lang="ru-RU" sz="1200" b="1" kern="0" spc="20" dirty="0">
                  <a:solidFill>
                    <a:srgbClr val="174F8D"/>
                  </a:solidFill>
                  <a:latin typeface="Arial" charset="0"/>
                  <a:ea typeface="Arial" charset="0"/>
                  <a:cs typeface="Arial" charset="0"/>
                </a:rPr>
                <a:t>31.07</a:t>
              </a:r>
            </a:p>
          </p:txBody>
        </p:sp>
      </p:grpSp>
      <p:sp>
        <p:nvSpPr>
          <p:cNvPr id="224" name="TextBox 223"/>
          <p:cNvSpPr txBox="1"/>
          <p:nvPr/>
        </p:nvSpPr>
        <p:spPr>
          <a:xfrm>
            <a:off x="6184163" y="3254638"/>
            <a:ext cx="1472472" cy="49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Clr>
                <a:schemeClr val="tx1"/>
              </a:buClr>
              <a:buSzPct val="100000"/>
            </a:pPr>
            <a:r>
              <a:rPr lang="ru-RU" sz="1600" b="1" kern="0" spc="30" dirty="0">
                <a:solidFill>
                  <a:srgbClr val="413D3E"/>
                </a:solidFill>
                <a:latin typeface="PT Sans Narrow" panose="020B0506020203020204" pitchFamily="34" charset="-52"/>
                <a:ea typeface="Calibri Light" pitchFamily="34" charset="0"/>
                <a:cs typeface="Calibri Light" pitchFamily="34" charset="0"/>
              </a:rPr>
              <a:t>Окончание приема заявок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4725814" y="5254608"/>
            <a:ext cx="1472472" cy="49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Clr>
                <a:schemeClr val="tx1"/>
              </a:buClr>
              <a:buSzPct val="100000"/>
            </a:pPr>
            <a:r>
              <a:rPr lang="ru-RU" sz="1600" b="1" spc="20" dirty="0">
                <a:solidFill>
                  <a:srgbClr val="413D3E"/>
                </a:solidFill>
                <a:latin typeface="PT Sans Narrow" panose="020B0506020203020204" pitchFamily="34" charset="-52"/>
                <a:ea typeface="Calibri Light" pitchFamily="34" charset="0"/>
                <a:cs typeface="Calibri Light" pitchFamily="34" charset="0"/>
              </a:rPr>
              <a:t>Начало</a:t>
            </a:r>
            <a:r>
              <a:rPr lang="ru-RU" sz="1600" b="1" kern="0" spc="20" dirty="0">
                <a:solidFill>
                  <a:srgbClr val="413D3E"/>
                </a:solidFill>
                <a:latin typeface="PT Sans Narrow" panose="020B0506020203020204" pitchFamily="34" charset="-52"/>
                <a:ea typeface="Calibri Light" pitchFamily="34" charset="0"/>
                <a:cs typeface="Calibri Light" pitchFamily="34" charset="0"/>
              </a:rPr>
              <a:t> </a:t>
            </a:r>
          </a:p>
          <a:p>
            <a:pPr>
              <a:lnSpc>
                <a:spcPct val="80000"/>
              </a:lnSpc>
              <a:buClr>
                <a:schemeClr val="tx1"/>
              </a:buClr>
              <a:buSzPct val="100000"/>
            </a:pPr>
            <a:r>
              <a:rPr lang="ru-RU" sz="1600" b="1" kern="0" spc="20" dirty="0">
                <a:solidFill>
                  <a:srgbClr val="413D3E"/>
                </a:solidFill>
                <a:latin typeface="PT Sans Narrow" panose="020B0506020203020204" pitchFamily="34" charset="-52"/>
                <a:ea typeface="Calibri Light" pitchFamily="34" charset="0"/>
                <a:cs typeface="Calibri Light" pitchFamily="34" charset="0"/>
              </a:rPr>
              <a:t>приема заявок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7626705" y="5251697"/>
            <a:ext cx="1583167" cy="49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Clr>
                <a:schemeClr val="tx1"/>
              </a:buClr>
              <a:buSzPct val="100000"/>
            </a:pPr>
            <a:r>
              <a:rPr lang="ru-RU" sz="1600" b="1" spc="30" dirty="0">
                <a:solidFill>
                  <a:srgbClr val="413D3E"/>
                </a:solidFill>
                <a:latin typeface="PT Sans Narrow" panose="020B0506020203020204" pitchFamily="34" charset="-52"/>
                <a:ea typeface="Calibri Light" pitchFamily="34" charset="0"/>
                <a:cs typeface="Calibri Light" pitchFamily="34" charset="0"/>
              </a:rPr>
              <a:t>Объявление победителей </a:t>
            </a:r>
          </a:p>
        </p:txBody>
      </p:sp>
      <p:sp>
        <p:nvSpPr>
          <p:cNvPr id="227" name="Пятиугольник 226"/>
          <p:cNvSpPr/>
          <p:nvPr/>
        </p:nvSpPr>
        <p:spPr>
          <a:xfrm>
            <a:off x="5023909" y="2248287"/>
            <a:ext cx="3916891" cy="471924"/>
          </a:xfrm>
          <a:prstGeom prst="homePlate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sx="1000" sy="1000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spc="600" dirty="0">
                <a:solidFill>
                  <a:srgbClr val="353333"/>
                </a:solidFill>
                <a:effectLst>
                  <a:outerShdw blurRad="38100" dist="12700" dir="5400000" sx="1000" sy="1000" rotWithShape="0">
                    <a:srgbClr val="000000"/>
                  </a:outerShdw>
                </a:effectLst>
                <a:latin typeface="PT Sans Narrow" panose="020B0506020203020204" pitchFamily="34" charset="-52"/>
              </a:rPr>
              <a:t> ВТОРОЙ КОНКУРС</a:t>
            </a:r>
            <a:endParaRPr kumimoji="0" lang="ru-RU" sz="2400" b="1" i="0" u="none" strike="noStrike" cap="none" spc="600" normalizeH="0" baseline="0" dirty="0">
              <a:ln>
                <a:noFill/>
              </a:ln>
              <a:solidFill>
                <a:srgbClr val="353333"/>
              </a:solidFill>
              <a:effectLst>
                <a:outerShdw blurRad="38100" dist="12700" dir="5400000" sx="1000" sy="1000" rotWithShape="0">
                  <a:srgbClr val="000000"/>
                </a:outerShdw>
              </a:effectLst>
              <a:uFillTx/>
              <a:latin typeface="PT Sans Narrow" panose="020B0506020203020204" pitchFamily="34" charset="-52"/>
              <a:sym typeface="Gill Sans"/>
            </a:endParaRPr>
          </a:p>
        </p:txBody>
      </p:sp>
      <p:cxnSp>
        <p:nvCxnSpPr>
          <p:cNvPr id="228" name="Прямая соединительная линия 227"/>
          <p:cNvCxnSpPr/>
          <p:nvPr/>
        </p:nvCxnSpPr>
        <p:spPr>
          <a:xfrm>
            <a:off x="4130951" y="5161172"/>
            <a:ext cx="0" cy="5011528"/>
          </a:xfrm>
          <a:prstGeom prst="line">
            <a:avLst/>
          </a:prstGeom>
          <a:noFill/>
          <a:ln w="50800" cap="flat">
            <a:solidFill>
              <a:srgbClr val="353333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1" name="Группа 10"/>
          <p:cNvGrpSpPr/>
          <p:nvPr/>
        </p:nvGrpSpPr>
        <p:grpSpPr>
          <a:xfrm>
            <a:off x="9246713" y="4399630"/>
            <a:ext cx="5090768" cy="2767935"/>
            <a:chOff x="8885526" y="6459683"/>
            <a:chExt cx="4759821" cy="2587994"/>
          </a:xfrm>
          <a:solidFill>
            <a:srgbClr val="174F8D"/>
          </a:solidFill>
        </p:grpSpPr>
        <p:sp>
          <p:nvSpPr>
            <p:cNvPr id="248" name="Пятиугольник 247"/>
            <p:cNvSpPr/>
            <p:nvPr/>
          </p:nvSpPr>
          <p:spPr>
            <a:xfrm>
              <a:off x="9572132" y="6459683"/>
              <a:ext cx="4073215" cy="556352"/>
            </a:xfrm>
            <a:prstGeom prst="homePlate">
              <a:avLst/>
            </a:prstGeom>
            <a:grpFill/>
            <a:ln w="12700" cap="flat">
              <a:noFill/>
              <a:miter lim="400000"/>
            </a:ln>
            <a:effectLst>
              <a:outerShdw blurRad="38100" dist="25400" dir="5400000" sx="1000" sy="1000"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 rtl="0" latinLnBrk="1" hangingPunct="0"/>
              <a:r>
                <a:rPr lang="ru-RU" sz="1600" b="1" spc="200" dirty="0">
                  <a:solidFill>
                    <a:srgbClr val="FFFFFF"/>
                  </a:solidFill>
                  <a:effectLst>
                    <a:outerShdw blurRad="38100" dist="12700" dir="5400000" sx="1000" sy="1000" rotWithShape="0">
                      <a:srgbClr val="000000"/>
                    </a:outerShdw>
                  </a:effectLst>
                  <a:latin typeface="PT Sans Narrow" panose="020B0506020203020204" pitchFamily="34" charset="-52"/>
                </a:rPr>
                <a:t> ПЕРИОД РЕАЛИЗАЦИИ ПРОЕКТОВ </a:t>
              </a:r>
              <a:br>
                <a:rPr lang="ru-RU" sz="1600" b="1" spc="200" dirty="0">
                  <a:solidFill>
                    <a:srgbClr val="FFFFFF"/>
                  </a:solidFill>
                  <a:effectLst>
                    <a:outerShdw blurRad="38100" dist="12700" dir="5400000" sx="1000" sy="1000" rotWithShape="0">
                      <a:srgbClr val="000000"/>
                    </a:outerShdw>
                  </a:effectLst>
                  <a:latin typeface="PT Sans Narrow" panose="020B0506020203020204" pitchFamily="34" charset="-52"/>
                </a:rPr>
              </a:br>
              <a:r>
                <a:rPr lang="ru-RU" sz="1600" b="1" spc="200" dirty="0">
                  <a:solidFill>
                    <a:srgbClr val="FFFFFF"/>
                  </a:solidFill>
                  <a:effectLst>
                    <a:outerShdw blurRad="38100" dist="12700" dir="5400000" sx="1000" sy="1000" rotWithShape="0">
                      <a:srgbClr val="000000"/>
                    </a:outerShdw>
                  </a:effectLst>
                  <a:latin typeface="PT Sans Narrow" panose="020B0506020203020204" pitchFamily="34" charset="-52"/>
                </a:rPr>
                <a:t> ПОБЕДИТЕЛЕЙ ВТОРОГО КОНКУРСА</a:t>
              </a:r>
            </a:p>
          </p:txBody>
        </p:sp>
        <p:grpSp>
          <p:nvGrpSpPr>
            <p:cNvPr id="249" name="Группа 248"/>
            <p:cNvGrpSpPr/>
            <p:nvPr/>
          </p:nvGrpSpPr>
          <p:grpSpPr>
            <a:xfrm>
              <a:off x="12030007" y="8644309"/>
              <a:ext cx="409242" cy="403368"/>
              <a:chOff x="4346750" y="2267412"/>
              <a:chExt cx="409242" cy="403368"/>
            </a:xfrm>
            <a:grpFill/>
          </p:grpSpPr>
          <p:sp>
            <p:nvSpPr>
              <p:cNvPr id="250" name="Дуга 249"/>
              <p:cNvSpPr/>
              <p:nvPr/>
            </p:nvSpPr>
            <p:spPr>
              <a:xfrm rot="16200000">
                <a:off x="4349687" y="2264475"/>
                <a:ext cx="403368" cy="409242"/>
              </a:xfrm>
              <a:prstGeom prst="arc">
                <a:avLst>
                  <a:gd name="adj1" fmla="val 10896875"/>
                  <a:gd name="adj2" fmla="val 21371519"/>
                </a:avLst>
              </a:prstGeom>
              <a:noFill/>
              <a:ln w="3175">
                <a:solidFill>
                  <a:schemeClr val="bg1">
                    <a:lumMod val="6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kern="0" spc="20"/>
              </a:p>
            </p:txBody>
          </p:sp>
          <p:sp>
            <p:nvSpPr>
              <p:cNvPr id="251" name="Овал 250"/>
              <p:cNvSpPr/>
              <p:nvPr/>
            </p:nvSpPr>
            <p:spPr>
              <a:xfrm>
                <a:off x="4450491" y="2364638"/>
                <a:ext cx="201765" cy="1988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kern="0" spc="2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2" name="TextBox 251"/>
            <p:cNvSpPr txBox="1"/>
            <p:nvPr/>
          </p:nvSpPr>
          <p:spPr>
            <a:xfrm>
              <a:off x="10818729" y="7219146"/>
              <a:ext cx="2784609" cy="638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buClr>
                  <a:schemeClr val="tx1"/>
                </a:buClr>
                <a:buSzPct val="100000"/>
              </a:pPr>
              <a:r>
                <a:rPr lang="ru-RU" sz="1600" b="1" spc="30" dirty="0">
                  <a:solidFill>
                    <a:srgbClr val="413D3E"/>
                  </a:solidFill>
                  <a:latin typeface="PT Sans Narrow" panose="020B0506020203020204" pitchFamily="34" charset="-52"/>
                  <a:ea typeface="Calibri Light" pitchFamily="34" charset="0"/>
                  <a:cs typeface="Calibri Light" pitchFamily="34" charset="0"/>
                </a:rPr>
                <a:t>Окончание срока реализации проектов </a:t>
              </a:r>
              <a:br>
                <a:rPr lang="ru-RU" sz="1600" b="1" spc="30" dirty="0">
                  <a:solidFill>
                    <a:srgbClr val="413D3E"/>
                  </a:solidFill>
                  <a:latin typeface="PT Sans Narrow" panose="020B0506020203020204" pitchFamily="34" charset="-52"/>
                  <a:ea typeface="Calibri Light" pitchFamily="34" charset="0"/>
                  <a:cs typeface="Calibri Light" pitchFamily="34" charset="0"/>
                </a:rPr>
              </a:br>
              <a:endParaRPr lang="ru-RU" sz="1600" b="1" spc="30" dirty="0">
                <a:solidFill>
                  <a:srgbClr val="413D3E"/>
                </a:solidFill>
                <a:latin typeface="PT Sans Narrow" panose="020B0506020203020204" pitchFamily="34" charset="-52"/>
                <a:ea typeface="Calibri Light" pitchFamily="34" charset="0"/>
                <a:cs typeface="Calibri Light" pitchFamily="34" charset="0"/>
              </a:endParaRPr>
            </a:p>
          </p:txBody>
        </p:sp>
        <p:grpSp>
          <p:nvGrpSpPr>
            <p:cNvPr id="253" name="Группа 252"/>
            <p:cNvGrpSpPr/>
            <p:nvPr/>
          </p:nvGrpSpPr>
          <p:grpSpPr>
            <a:xfrm>
              <a:off x="11921815" y="7844758"/>
              <a:ext cx="631281" cy="622212"/>
              <a:chOff x="5102938" y="2017882"/>
              <a:chExt cx="631281" cy="622212"/>
            </a:xfrm>
            <a:grpFill/>
          </p:grpSpPr>
          <p:grpSp>
            <p:nvGrpSpPr>
              <p:cNvPr id="254" name="Группа 253"/>
              <p:cNvGrpSpPr/>
              <p:nvPr/>
            </p:nvGrpSpPr>
            <p:grpSpPr>
              <a:xfrm>
                <a:off x="5102938" y="2017882"/>
                <a:ext cx="631281" cy="622212"/>
                <a:chOff x="4324538" y="899359"/>
                <a:chExt cx="622216" cy="622212"/>
              </a:xfrm>
              <a:grpFill/>
            </p:grpSpPr>
            <p:sp>
              <p:nvSpPr>
                <p:cNvPr id="256" name="Капля 255"/>
                <p:cNvSpPr/>
                <p:nvPr/>
              </p:nvSpPr>
              <p:spPr>
                <a:xfrm rot="2700000" flipV="1">
                  <a:off x="4378131" y="955124"/>
                  <a:ext cx="515031" cy="515031"/>
                </a:xfrm>
                <a:prstGeom prst="teardrop">
                  <a:avLst/>
                </a:prstGeom>
                <a:noFill/>
                <a:ln w="25400">
                  <a:solidFill>
                    <a:schemeClr val="bg1">
                      <a:lumMod val="6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kern="0" spc="20"/>
                </a:p>
              </p:txBody>
            </p:sp>
            <p:sp>
              <p:nvSpPr>
                <p:cNvPr id="257" name="Дуга 256"/>
                <p:cNvSpPr/>
                <p:nvPr/>
              </p:nvSpPr>
              <p:spPr>
                <a:xfrm>
                  <a:off x="4324538" y="899359"/>
                  <a:ext cx="622216" cy="622212"/>
                </a:xfrm>
                <a:prstGeom prst="arc">
                  <a:avLst>
                    <a:gd name="adj1" fmla="val 10896875"/>
                    <a:gd name="adj2" fmla="val 17736865"/>
                  </a:avLst>
                </a:prstGeom>
                <a:noFill/>
                <a:ln w="19050">
                  <a:solidFill>
                    <a:srgbClr val="F7593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kern="0" spc="20"/>
                </a:p>
              </p:txBody>
            </p:sp>
          </p:grpSp>
          <p:sp>
            <p:nvSpPr>
              <p:cNvPr id="255" name="TextBox 254"/>
              <p:cNvSpPr txBox="1"/>
              <p:nvPr/>
            </p:nvSpPr>
            <p:spPr>
              <a:xfrm>
                <a:off x="5144319" y="2199493"/>
                <a:ext cx="542863" cy="258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spc="20" dirty="0">
                    <a:solidFill>
                      <a:srgbClr val="174F8D"/>
                    </a:solidFill>
                    <a:latin typeface="Arial" charset="0"/>
                    <a:ea typeface="Arial" charset="0"/>
                    <a:cs typeface="Arial" charset="0"/>
                  </a:rPr>
                  <a:t>30.11</a:t>
                </a:r>
              </a:p>
            </p:txBody>
          </p:sp>
        </p:grpSp>
        <p:sp>
          <p:nvSpPr>
            <p:cNvPr id="258" name="TextBox 257"/>
            <p:cNvSpPr txBox="1"/>
            <p:nvPr/>
          </p:nvSpPr>
          <p:spPr>
            <a:xfrm>
              <a:off x="8885526" y="7219146"/>
              <a:ext cx="1933205" cy="454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buClr>
                  <a:schemeClr val="tx1"/>
                </a:buClr>
                <a:buSzPct val="100000"/>
              </a:pPr>
              <a:r>
                <a:rPr lang="ru-RU" sz="1600" b="1" spc="30" dirty="0">
                  <a:solidFill>
                    <a:srgbClr val="413D3E"/>
                  </a:solidFill>
                  <a:latin typeface="PT Sans Narrow" panose="020B0506020203020204" pitchFamily="34" charset="-52"/>
                  <a:ea typeface="Calibri Light" pitchFamily="34" charset="0"/>
                  <a:cs typeface="Calibri Light" pitchFamily="34" charset="0"/>
                </a:rPr>
                <a:t>Начало </a:t>
              </a:r>
            </a:p>
            <a:p>
              <a:pPr>
                <a:lnSpc>
                  <a:spcPct val="80000"/>
                </a:lnSpc>
                <a:buClr>
                  <a:schemeClr val="tx1"/>
                </a:buClr>
                <a:buSzPct val="100000"/>
              </a:pPr>
              <a:r>
                <a:rPr lang="ru-RU" sz="1600" b="1" spc="30" dirty="0">
                  <a:solidFill>
                    <a:srgbClr val="413D3E"/>
                  </a:solidFill>
                  <a:latin typeface="PT Sans Narrow" panose="020B0506020203020204" pitchFamily="34" charset="-52"/>
                  <a:ea typeface="Calibri Light" pitchFamily="34" charset="0"/>
                  <a:cs typeface="Calibri Light" pitchFamily="34" charset="0"/>
                </a:rPr>
                <a:t>реализации проектов</a:t>
              </a:r>
            </a:p>
          </p:txBody>
        </p:sp>
        <p:grpSp>
          <p:nvGrpSpPr>
            <p:cNvPr id="259" name="Группа 258"/>
            <p:cNvGrpSpPr/>
            <p:nvPr/>
          </p:nvGrpSpPr>
          <p:grpSpPr>
            <a:xfrm>
              <a:off x="9642003" y="8637908"/>
              <a:ext cx="409242" cy="403368"/>
              <a:chOff x="4346750" y="2267412"/>
              <a:chExt cx="409242" cy="403368"/>
            </a:xfrm>
            <a:grpFill/>
          </p:grpSpPr>
          <p:sp>
            <p:nvSpPr>
              <p:cNvPr id="260" name="Дуга 259"/>
              <p:cNvSpPr/>
              <p:nvPr/>
            </p:nvSpPr>
            <p:spPr>
              <a:xfrm rot="16200000">
                <a:off x="4349687" y="2264475"/>
                <a:ext cx="403368" cy="409242"/>
              </a:xfrm>
              <a:prstGeom prst="arc">
                <a:avLst>
                  <a:gd name="adj1" fmla="val 10896875"/>
                  <a:gd name="adj2" fmla="val 21371519"/>
                </a:avLst>
              </a:prstGeom>
              <a:noFill/>
              <a:ln w="3175">
                <a:solidFill>
                  <a:schemeClr val="bg1">
                    <a:lumMod val="6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kern="0" spc="20"/>
              </a:p>
            </p:txBody>
          </p:sp>
          <p:sp>
            <p:nvSpPr>
              <p:cNvPr id="261" name="Овал 260"/>
              <p:cNvSpPr/>
              <p:nvPr/>
            </p:nvSpPr>
            <p:spPr>
              <a:xfrm>
                <a:off x="4450491" y="2364638"/>
                <a:ext cx="201765" cy="1988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kern="0" spc="2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2" name="Группа 261"/>
            <p:cNvGrpSpPr/>
            <p:nvPr/>
          </p:nvGrpSpPr>
          <p:grpSpPr>
            <a:xfrm>
              <a:off x="9511933" y="7844758"/>
              <a:ext cx="631281" cy="622212"/>
              <a:chOff x="5102938" y="2017882"/>
              <a:chExt cx="631281" cy="622212"/>
            </a:xfrm>
            <a:grpFill/>
          </p:grpSpPr>
          <p:grpSp>
            <p:nvGrpSpPr>
              <p:cNvPr id="263" name="Группа 262"/>
              <p:cNvGrpSpPr/>
              <p:nvPr/>
            </p:nvGrpSpPr>
            <p:grpSpPr>
              <a:xfrm>
                <a:off x="5102938" y="2017882"/>
                <a:ext cx="631281" cy="622212"/>
                <a:chOff x="4324538" y="899359"/>
                <a:chExt cx="622216" cy="622212"/>
              </a:xfrm>
              <a:grpFill/>
            </p:grpSpPr>
            <p:sp>
              <p:nvSpPr>
                <p:cNvPr id="265" name="Капля 264"/>
                <p:cNvSpPr/>
                <p:nvPr/>
              </p:nvSpPr>
              <p:spPr>
                <a:xfrm rot="2700000" flipV="1">
                  <a:off x="4378131" y="955124"/>
                  <a:ext cx="515031" cy="515031"/>
                </a:xfrm>
                <a:prstGeom prst="teardrop">
                  <a:avLst/>
                </a:prstGeom>
                <a:noFill/>
                <a:ln w="25400">
                  <a:solidFill>
                    <a:schemeClr val="bg1">
                      <a:lumMod val="6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kern="0" spc="20"/>
                </a:p>
              </p:txBody>
            </p:sp>
            <p:sp>
              <p:nvSpPr>
                <p:cNvPr id="266" name="Дуга 265"/>
                <p:cNvSpPr/>
                <p:nvPr/>
              </p:nvSpPr>
              <p:spPr>
                <a:xfrm>
                  <a:off x="4324538" y="899359"/>
                  <a:ext cx="622216" cy="622212"/>
                </a:xfrm>
                <a:prstGeom prst="arc">
                  <a:avLst>
                    <a:gd name="adj1" fmla="val 10896875"/>
                    <a:gd name="adj2" fmla="val 17736865"/>
                  </a:avLst>
                </a:prstGeom>
                <a:noFill/>
                <a:ln w="19050">
                  <a:solidFill>
                    <a:srgbClr val="F7593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kern="0" spc="20"/>
                </a:p>
              </p:txBody>
            </p:sp>
          </p:grpSp>
          <p:sp>
            <p:nvSpPr>
              <p:cNvPr id="264" name="TextBox 263"/>
              <p:cNvSpPr txBox="1"/>
              <p:nvPr/>
            </p:nvSpPr>
            <p:spPr>
              <a:xfrm>
                <a:off x="5160093" y="2199493"/>
                <a:ext cx="542863" cy="258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kern="0" spc="20" dirty="0">
                    <a:solidFill>
                      <a:srgbClr val="174F8D"/>
                    </a:solidFill>
                    <a:latin typeface="Arial" charset="0"/>
                    <a:ea typeface="Arial" charset="0"/>
                    <a:cs typeface="Arial" charset="0"/>
                  </a:rPr>
                  <a:t>01.12</a:t>
                </a:r>
              </a:p>
            </p:txBody>
          </p:sp>
        </p:grpSp>
        <p:cxnSp>
          <p:nvCxnSpPr>
            <p:cNvPr id="267" name="Прямая соединительная линия 266"/>
            <p:cNvCxnSpPr/>
            <p:nvPr/>
          </p:nvCxnSpPr>
          <p:spPr>
            <a:xfrm>
              <a:off x="10122626" y="8837988"/>
              <a:ext cx="1836000" cy="0"/>
            </a:xfrm>
            <a:prstGeom prst="line">
              <a:avLst/>
            </a:prstGeom>
            <a:grpFill/>
            <a:ln w="3175">
              <a:solidFill>
                <a:srgbClr val="413D3E"/>
              </a:solidFill>
              <a:prstDash val="soli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Прямая соединительная линия 117"/>
          <p:cNvCxnSpPr/>
          <p:nvPr/>
        </p:nvCxnSpPr>
        <p:spPr>
          <a:xfrm>
            <a:off x="6899108" y="5161172"/>
            <a:ext cx="0" cy="5011528"/>
          </a:xfrm>
          <a:prstGeom prst="line">
            <a:avLst/>
          </a:prstGeom>
          <a:noFill/>
          <a:ln w="50800" cap="flat">
            <a:solidFill>
              <a:srgbClr val="353333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Прямая соединительная линия 120"/>
          <p:cNvCxnSpPr/>
          <p:nvPr/>
        </p:nvCxnSpPr>
        <p:spPr>
          <a:xfrm flipV="1">
            <a:off x="2712583" y="4936632"/>
            <a:ext cx="1037002" cy="2584"/>
          </a:xfrm>
          <a:prstGeom prst="line">
            <a:avLst/>
          </a:prstGeom>
          <a:ln w="50800">
            <a:solidFill>
              <a:srgbClr val="413D3E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" name="Рисунок 1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5940769" y="743819"/>
            <a:ext cx="8330961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Сроки проведения конкурсов и реализации проектов</a:t>
            </a:r>
          </a:p>
        </p:txBody>
      </p:sp>
      <p:cxnSp>
        <p:nvCxnSpPr>
          <p:cNvPr id="115" name="Прямая соединительная линия 114"/>
          <p:cNvCxnSpPr/>
          <p:nvPr/>
        </p:nvCxnSpPr>
        <p:spPr>
          <a:xfrm flipV="1">
            <a:off x="3442146" y="1064871"/>
            <a:ext cx="3074349" cy="8555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6" name="Рисунок 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58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Подготовка заявки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271003" y="1073426"/>
            <a:ext cx="7206497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Box 1"/>
          <p:cNvSpPr txBox="1"/>
          <p:nvPr/>
        </p:nvSpPr>
        <p:spPr>
          <a:xfrm>
            <a:off x="454076" y="5653908"/>
            <a:ext cx="3261574" cy="3149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Наличие софинансирования не является обязательным, но если оно предусмотрено в размере более 25</a:t>
            </a:r>
            <a:r>
              <a:rPr lang="en-US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% </a:t>
            </a: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бюджета проекта </a:t>
            </a:r>
            <a:r>
              <a:rPr lang="mr-IN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–</a:t>
            </a:r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 это может дать от 5 до 10 дополнительных баллов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852691"/>
            <a:ext cx="1462655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60610" y="1837918"/>
            <a:ext cx="12810133" cy="919359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>
              <a:defRPr/>
            </a:pPr>
            <a:r>
              <a:rPr lang="ru-RU" sz="3200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Критерий: Собственный вклад организации и дополнительные ресурсы, привлекаемые на реализацию проекта, </a:t>
            </a:r>
          </a:p>
          <a:p>
            <a:pPr algn="l">
              <a:defRPr/>
            </a:pPr>
            <a:r>
              <a:rPr lang="ru-RU" sz="3200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перспективы его дальнейшего развития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0730" y="1879979"/>
            <a:ext cx="4539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7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941065" y="5686216"/>
            <a:ext cx="3512098" cy="3149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Помимо привлекаемых финансовых средств это может быть расчёт (денежный эквивалент) безвозмездного труда членов команды проекта, добровольцев, пользования помещением, оборудованием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60179" y="5755169"/>
            <a:ext cx="2996865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Вклады партнёров рекомендуется подтверждать письмами поддержки, соглашениями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43029" y="5682573"/>
            <a:ext cx="3427714" cy="3149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Необходимо указать,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что будет с проектом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и приобретённым (созданным) имуществом,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в полях «Дальнейшее развитие проекта»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и «Источники ресурсного обеспечения проекта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в дальнейшем»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0566" y="4416337"/>
            <a:ext cx="282930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b="1">
                <a:solidFill>
                  <a:srgbClr val="174F8D"/>
                </a:solidFill>
                <a:latin typeface="PT Sans Caption" panose="020B0603020203020204" pitchFamily="34" charset="-52"/>
                <a:ea typeface="PT Sans Caption" panose="020B0603020203020204" pitchFamily="34" charset="-52"/>
              </a:rPr>
              <a:t>&gt;25</a:t>
            </a:r>
            <a:r>
              <a:rPr lang="en-US" sz="8000" b="1" dirty="0">
                <a:solidFill>
                  <a:srgbClr val="174F8D"/>
                </a:solidFill>
                <a:latin typeface="PT Sans Caption" panose="020B0603020203020204" pitchFamily="34" charset="-52"/>
                <a:ea typeface="PT Sans Caption" panose="020B0603020203020204" pitchFamily="34" charset="-52"/>
              </a:rPr>
              <a:t>%</a:t>
            </a:r>
            <a:endParaRPr kumimoji="0" lang="ru-RU" sz="8000" b="1" i="0" u="none" strike="noStrike" cap="none" spc="0" normalizeH="0" baseline="0" dirty="0">
              <a:ln>
                <a:noFill/>
              </a:ln>
              <a:solidFill>
                <a:srgbClr val="174F8D"/>
              </a:solidFill>
              <a:effectLst/>
              <a:uFillTx/>
              <a:latin typeface="PT Sans Caption" panose="020B0603020203020204" pitchFamily="34" charset="-52"/>
              <a:ea typeface="PT Sans Caption" panose="020B0603020203020204" pitchFamily="34" charset="-52"/>
              <a:sym typeface="Gill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37" y="3392733"/>
            <a:ext cx="1995291" cy="1722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267" y="3309158"/>
            <a:ext cx="1930531" cy="166639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351199" y="9016522"/>
            <a:ext cx="2828831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045420" y="9016523"/>
            <a:ext cx="2828831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842228" y="7603351"/>
            <a:ext cx="2828831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1081513" y="8934218"/>
            <a:ext cx="2828831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934" y="3091343"/>
            <a:ext cx="2467296" cy="259123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7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Подготовка заявки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271003" y="1073426"/>
            <a:ext cx="7206497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Box 1"/>
          <p:cNvSpPr txBox="1"/>
          <p:nvPr/>
        </p:nvSpPr>
        <p:spPr>
          <a:xfrm>
            <a:off x="3686628" y="4063691"/>
            <a:ext cx="9864010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4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Это должен быть собственный опыт организации </a:t>
            </a:r>
          </a:p>
          <a:p>
            <a:pPr algn="l"/>
            <a:r>
              <a:rPr lang="ru-RU" sz="24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именно по выбранному грантовому направлению</a:t>
            </a:r>
          </a:p>
          <a:p>
            <a:pPr algn="l"/>
            <a:endParaRPr lang="ru-RU" sz="2400" dirty="0"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algn="l"/>
            <a:r>
              <a:rPr lang="ru-RU" sz="24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Опыт важно подтвердить наградами, отзывами, публикациями </a:t>
            </a:r>
          </a:p>
          <a:p>
            <a:pPr algn="l"/>
            <a:r>
              <a:rPr lang="ru-RU" sz="24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в СМИ и Интернете</a:t>
            </a:r>
          </a:p>
          <a:p>
            <a:pPr algn="l"/>
            <a:endParaRPr lang="ru-RU" sz="2400" dirty="0"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algn="l"/>
            <a:r>
              <a:rPr lang="ru-RU" sz="24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Должны быть указаны все полученные субсидии и гранты </a:t>
            </a:r>
          </a:p>
          <a:p>
            <a:pPr algn="l"/>
            <a:r>
              <a:rPr lang="ru-RU" sz="24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на реализацию проектов за последние 5 лет (особенно – действующие)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852691"/>
            <a:ext cx="1462655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60609" y="1972577"/>
            <a:ext cx="12479461" cy="919359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>
              <a:defRPr/>
            </a:pPr>
            <a:r>
              <a:rPr lang="ru-RU" sz="3200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Критерий: Опыт организации по успешной реализации программ, проектов по соответствующему направлению деятельности </a:t>
            </a:r>
          </a:p>
          <a:p>
            <a:pPr algn="l">
              <a:defRPr/>
            </a:pPr>
            <a:endParaRPr lang="ru-RU" sz="2000" dirty="0">
              <a:solidFill>
                <a:srgbClr val="353333"/>
              </a:solidFill>
              <a:latin typeface="PT Sans Narrow" panose="020B0506020203020204" pitchFamily="34" charset="-52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0730" y="1879979"/>
            <a:ext cx="4539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8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42" y="4145566"/>
            <a:ext cx="873889" cy="754323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3381829" y="4145566"/>
            <a:ext cx="0" cy="76538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381829" y="5207625"/>
            <a:ext cx="0" cy="76538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381829" y="6237901"/>
            <a:ext cx="0" cy="76538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45" y="5279223"/>
            <a:ext cx="803758" cy="69378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16171" y="6349012"/>
            <a:ext cx="557845" cy="702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spc="0" normalizeH="0" baseline="0" dirty="0">
                <a:ln>
                  <a:noFill/>
                </a:ln>
                <a:solidFill>
                  <a:srgbClr val="174F8D"/>
                </a:solidFill>
                <a:effectLst/>
                <a:uFillTx/>
                <a:latin typeface="PT Sans Caption" panose="020B0603020203020204" pitchFamily="34" charset="-52"/>
                <a:ea typeface="PT Sans Caption" panose="020B0603020203020204" pitchFamily="34" charset="-52"/>
                <a:sym typeface="Gill Sans"/>
              </a:rPr>
              <a:t>5</a:t>
            </a:r>
            <a:endParaRPr kumimoji="0" lang="ru-RU" sz="6000" b="1" i="0" u="none" strike="noStrike" cap="none" spc="0" normalizeH="0" baseline="0" dirty="0">
              <a:ln>
                <a:noFill/>
              </a:ln>
              <a:solidFill>
                <a:srgbClr val="174F8D"/>
              </a:solidFill>
              <a:effectLst/>
              <a:uFillTx/>
              <a:latin typeface="PT Sans Caption" panose="020B0603020203020204" pitchFamily="34" charset="-52"/>
              <a:ea typeface="PT Sans Caption" panose="020B0603020203020204" pitchFamily="34" charset="-52"/>
              <a:sym typeface="Gill Sans"/>
            </a:endParaRPr>
          </a:p>
          <a:p>
            <a:pPr marL="0" marR="0" indent="0" algn="ctr" defTabSz="635000" rtl="0" fontAlgn="auto" latinLnBrk="1" hangingPunc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dirty="0">
                <a:solidFill>
                  <a:srgbClr val="174F8D"/>
                </a:solidFill>
                <a:latin typeface="PT Sans Caption" panose="020B0603020203020204" pitchFamily="34" charset="-52"/>
                <a:ea typeface="PT Sans Caption" panose="020B0603020203020204" pitchFamily="34" charset="-52"/>
              </a:rPr>
              <a:t>лет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174F8D"/>
              </a:solidFill>
              <a:effectLst/>
              <a:uFillTx/>
              <a:latin typeface="PT Sans Caption" panose="020B0603020203020204" pitchFamily="34" charset="-52"/>
              <a:ea typeface="PT Sans Caption" panose="020B0603020203020204" pitchFamily="34" charset="-52"/>
              <a:sym typeface="Gill San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19532" y="4477008"/>
            <a:ext cx="3893817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31876" y="5567457"/>
            <a:ext cx="6116317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874251" y="6665328"/>
            <a:ext cx="4287517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80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Подготовка заявки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271003" y="1073426"/>
            <a:ext cx="7206497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Box 1"/>
          <p:cNvSpPr txBox="1"/>
          <p:nvPr/>
        </p:nvSpPr>
        <p:spPr>
          <a:xfrm>
            <a:off x="3686628" y="4133851"/>
            <a:ext cx="9231086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4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Проект должен быть обеспечен специалистами по всем необходимым для реализации проекта профилям</a:t>
            </a:r>
          </a:p>
          <a:p>
            <a:pPr algn="l"/>
            <a:endParaRPr lang="ru-RU" sz="2400" dirty="0"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algn="l"/>
            <a:r>
              <a:rPr lang="ru-RU" sz="24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Важно показать наличие у членов команды проекта опыта </a:t>
            </a:r>
          </a:p>
          <a:p>
            <a:pPr algn="l"/>
            <a:r>
              <a:rPr lang="ru-RU" sz="24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и компетенций</a:t>
            </a:r>
          </a:p>
          <a:p>
            <a:pPr algn="l"/>
            <a:endParaRPr lang="ru-RU" sz="2400" dirty="0"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algn="l"/>
            <a:r>
              <a:rPr lang="ru-RU" sz="24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Каждого специалиста допустимо указывать в заявке только после получения его согласия на участие в проекте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852691"/>
            <a:ext cx="1462655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60609" y="1972577"/>
            <a:ext cx="12186019" cy="919359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>
              <a:defRPr/>
            </a:pPr>
            <a:r>
              <a:rPr lang="ru-RU" sz="3200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Критерий: Соответствие опыта и компетенций команды проекта планируемой деятельности  </a:t>
            </a:r>
          </a:p>
          <a:p>
            <a:pPr algn="l">
              <a:defRPr/>
            </a:pPr>
            <a:endParaRPr lang="ru-RU" sz="2000" dirty="0">
              <a:solidFill>
                <a:srgbClr val="353333"/>
              </a:solidFill>
              <a:latin typeface="PT Sans Narrow" panose="020B0506020203020204" pitchFamily="34" charset="-52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0730" y="1879979"/>
            <a:ext cx="4539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9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80" y="4256961"/>
            <a:ext cx="848149" cy="732105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3381829" y="4212108"/>
            <a:ext cx="0" cy="76538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381829" y="5279781"/>
            <a:ext cx="0" cy="76538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381829" y="6302602"/>
            <a:ext cx="0" cy="76538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540" y="5239361"/>
            <a:ext cx="870463" cy="751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85" y="6304675"/>
            <a:ext cx="884304" cy="76331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721112" y="4538272"/>
            <a:ext cx="3162118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58843" y="5651911"/>
            <a:ext cx="5133337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57523" y="7145379"/>
            <a:ext cx="3934820" cy="70311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40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Подготовка заявки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271003" y="1073426"/>
            <a:ext cx="7206497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Box 1"/>
          <p:cNvSpPr txBox="1"/>
          <p:nvPr/>
        </p:nvSpPr>
        <p:spPr>
          <a:xfrm>
            <a:off x="3492656" y="6427352"/>
            <a:ext cx="9904935" cy="2749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2800" b="1" dirty="0">
                <a:solidFill>
                  <a:srgbClr val="174F8D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На оценку по данному критерию влияют также: </a:t>
            </a:r>
          </a:p>
          <a:p>
            <a:pPr algn="l"/>
            <a:endParaRPr lang="ru-RU" sz="2400" b="1" dirty="0"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algn="l"/>
            <a: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Наличие публикаций о деятельности организации и ее результатах </a:t>
            </a:r>
          </a:p>
          <a:p>
            <a:pPr algn="l"/>
            <a: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во внешних источниках </a:t>
            </a:r>
            <a:r>
              <a:rPr lang="mr-IN" sz="2400" b="1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–</a:t>
            </a:r>
            <a: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 СМИ, социальных сетях, других информационных площадках сети Интернет</a:t>
            </a:r>
          </a:p>
          <a:p>
            <a:pPr algn="l"/>
            <a:endParaRPr lang="ru-RU" sz="2400" b="1" dirty="0"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  <a:p>
            <a:pPr algn="l"/>
            <a: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Публичность и содержательность годовых отчетов организации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852691"/>
            <a:ext cx="1462655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25957" y="1781271"/>
            <a:ext cx="11711072" cy="919359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>
              <a:defRPr/>
            </a:pPr>
            <a:r>
              <a:rPr lang="ru-RU" sz="3200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Критерий: Информационная открытость организации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077" y="1879979"/>
            <a:ext cx="7232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53333"/>
                </a:solidFill>
                <a:latin typeface="PT Sans Narrow" panose="020B0506020203020204" pitchFamily="34" charset="-52"/>
                <a:ea typeface="ＭＳ Ｐゴシック" charset="0"/>
                <a:cs typeface="ＭＳ Ｐゴシック" charset="0"/>
              </a:rPr>
              <a:t>10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07976" y="4380711"/>
            <a:ext cx="13974082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2800" dirty="0"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Важно иметь собственный сайт или, как минимум, группу (страницу) в социальной сети, где размещается актуальная информация о проводимых организацией мероприятиях, реализуемых проектах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947" y="3169204"/>
            <a:ext cx="1320406" cy="113974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153886" y="6091990"/>
            <a:ext cx="12319045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53886" y="3693358"/>
            <a:ext cx="5174343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298588" y="3705479"/>
            <a:ext cx="5174343" cy="4571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85" y="7506999"/>
            <a:ext cx="601251" cy="518987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3381829" y="7259257"/>
            <a:ext cx="0" cy="105764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381829" y="8582883"/>
            <a:ext cx="0" cy="405719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5171" y="8428565"/>
            <a:ext cx="705832" cy="60925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07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7211403" y="7739752"/>
            <a:ext cx="849880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12775" y="7708869"/>
            <a:ext cx="849880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211403" y="4768339"/>
            <a:ext cx="849880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7812" y="4822993"/>
            <a:ext cx="849880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Важные рекомендации</a:t>
            </a:r>
          </a:p>
        </p:txBody>
      </p: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 flipV="1">
            <a:off x="3271003" y="1044459"/>
            <a:ext cx="6308426" cy="28967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839788" y="5341416"/>
            <a:ext cx="6076902" cy="1445344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>
              <a:defRPr/>
            </a:pPr>
            <a:r>
              <a:rPr lang="ru-RU" sz="2400" b="1" dirty="0">
                <a:solidFill>
                  <a:srgbClr val="353333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Заранее подготовьте документы</a:t>
            </a:r>
            <a:r>
              <a:rPr lang="ru-RU" sz="2400" dirty="0">
                <a:solidFill>
                  <a:srgbClr val="353333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,</a:t>
            </a:r>
            <a:r>
              <a:rPr lang="ru-RU" sz="2400" b="1" dirty="0">
                <a:solidFill>
                  <a:srgbClr val="353333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подлежащие загрузке, проверьте их корректность, формат (должен быть </a:t>
            </a:r>
            <a:r>
              <a:rPr lang="en-US" sz="24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pdf</a:t>
            </a:r>
            <a:r>
              <a:rPr lang="ru-RU" sz="24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)</a:t>
            </a:r>
            <a:r>
              <a:rPr lang="ru-RU" sz="2400" b="1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и размер (как правило, до 2 мегабайт; скан устава – до 10 мегабайт)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418386" y="5090245"/>
            <a:ext cx="6937609" cy="1228709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>
              <a:defRPr/>
            </a:pPr>
            <a:r>
              <a:rPr lang="ru-RU" sz="2400" b="1" dirty="0">
                <a:solidFill>
                  <a:srgbClr val="353333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Не запрашивайте завышенную сумму гранта </a:t>
            </a:r>
          </a:p>
          <a:p>
            <a:pPr algn="l">
              <a:defRPr/>
            </a:pPr>
            <a:r>
              <a:rPr lang="ru-RU" sz="2400" b="1" dirty="0">
                <a:solidFill>
                  <a:srgbClr val="353333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в расчете получить меньшую</a:t>
            </a:r>
            <a:r>
              <a:rPr lang="ru-RU" sz="2400" dirty="0">
                <a:solidFill>
                  <a:srgbClr val="353333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,</a:t>
            </a:r>
            <a:r>
              <a:rPr lang="ru-RU" sz="2400" b="1" dirty="0">
                <a:solidFill>
                  <a:srgbClr val="353333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сформируйте детализированный, обоснованный и реалистичный бюджет проекта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22723" y="8205337"/>
            <a:ext cx="6076902" cy="1023605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>
              <a:defRPr/>
            </a:pPr>
            <a:r>
              <a:rPr lang="ru-RU" sz="2400" b="1" dirty="0">
                <a:solidFill>
                  <a:srgbClr val="353333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Внимательно проверьте заявку перед скачиванием формы подтверждения</a:t>
            </a:r>
            <a:r>
              <a:rPr lang="ru-RU" sz="2400" dirty="0">
                <a:solidFill>
                  <a:srgbClr val="353333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, </a:t>
            </a:r>
          </a:p>
          <a:p>
            <a:pPr algn="l">
              <a:defRPr/>
            </a:pPr>
            <a:r>
              <a:rPr lang="ru-RU" sz="24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после подачи заявки редактировать ее будет нельзя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421856" y="7856097"/>
            <a:ext cx="6937610" cy="1573133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>
              <a:defRPr/>
            </a:pPr>
            <a:r>
              <a:rPr lang="ru-RU" sz="2400" b="1" dirty="0">
                <a:solidFill>
                  <a:srgbClr val="353333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Не откладывайте подачу заявки на последние дни </a:t>
            </a:r>
            <a:r>
              <a:rPr lang="ru-RU" sz="24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– при подаче заявки после </a:t>
            </a:r>
            <a:r>
              <a:rPr lang="ru-RU" sz="2400" b="1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22 сентября </a:t>
            </a:r>
            <a:r>
              <a:rPr lang="ru-RU" sz="24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  <a:cs typeface="ＭＳ Ｐゴシック" charset="0"/>
              </a:rPr>
              <a:t>есть риск, что вы не успеете исправить замечания, если они будут даны Фондом при регистрации заявки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7" y="4153412"/>
            <a:ext cx="984541" cy="984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57" y="4153412"/>
            <a:ext cx="841081" cy="8410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3" y="7253064"/>
            <a:ext cx="696756" cy="6967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10" y="7173215"/>
            <a:ext cx="792728" cy="79272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211403" y="2613434"/>
            <a:ext cx="733646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1413" y="2421521"/>
            <a:ext cx="849880" cy="81650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22723" y="2908554"/>
            <a:ext cx="6051564" cy="948753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algn="l" fontAlgn="base"/>
            <a:r>
              <a:rPr lang="ru-RU" sz="2400" b="1" dirty="0">
                <a:solidFill>
                  <a:srgbClr val="000000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Перед подачей заявки </a:t>
            </a:r>
            <a:r>
              <a:rPr lang="ru-RU" sz="24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посмотрите на нее «глазами» эксперта конкурса, оценив ее по каждому из 10 критериев</a:t>
            </a:r>
            <a:endParaRPr lang="en-US" sz="2400" dirty="0">
              <a:solidFill>
                <a:schemeClr val="tx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421857" y="2786348"/>
            <a:ext cx="7208544" cy="1573133"/>
          </a:xfrm>
          <a:prstGeom prst="roundRect">
            <a:avLst>
              <a:gd name="adj" fmla="val 0"/>
            </a:avLst>
          </a:prstGeom>
          <a:noFill/>
          <a:ln w="127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7925" tIns="38963" rIns="77925" bIns="38963" anchor="ctr"/>
          <a:lstStyle/>
          <a:p>
            <a:pPr marL="0" indent="0" algn="l">
              <a:lnSpc>
                <a:spcPts val="2419"/>
              </a:lnSpc>
              <a:spcBef>
                <a:spcPts val="907"/>
              </a:spcBef>
              <a:buClr>
                <a:srgbClr val="345782"/>
              </a:buClr>
              <a:buSzPct val="100000"/>
              <a:buNone/>
              <a:defRPr/>
            </a:pPr>
            <a:r>
              <a:rPr lang="ru-RU" sz="2400" b="1" dirty="0">
                <a:solidFill>
                  <a:srgbClr val="000000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Внимательно и полностью прочитайте </a:t>
            </a:r>
            <a:r>
              <a:rPr lang="ru-RU" sz="24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положение о конкурсе, методические рекомендации по заполнению заявки   и подготовке бюджета проекта</a:t>
            </a:r>
          </a:p>
          <a:p>
            <a:pPr marL="0" indent="0" algn="l">
              <a:lnSpc>
                <a:spcPts val="2419"/>
              </a:lnSpc>
              <a:spcBef>
                <a:spcPts val="907"/>
              </a:spcBef>
              <a:buClr>
                <a:srgbClr val="345782"/>
              </a:buClr>
              <a:buSzPct val="100000"/>
              <a:buNone/>
              <a:defRPr/>
            </a:pPr>
            <a:endParaRPr lang="ru-RU" sz="2000" dirty="0">
              <a:solidFill>
                <a:srgbClr val="000000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8" y="1964494"/>
            <a:ext cx="1052240" cy="908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637" y="2081965"/>
            <a:ext cx="1029520" cy="88866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13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846300" cy="104956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509298"/>
            <a:ext cx="14846300" cy="1377371"/>
          </a:xfrm>
          <a:prstGeom prst="rect">
            <a:avLst/>
          </a:prstGeom>
          <a:noFill/>
        </p:spPr>
        <p:txBody>
          <a:bodyPr wrap="square" lIns="144850" tIns="72425" rIns="144850" bIns="72425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PT Sans Narrow" panose="020B0506020203020204" pitchFamily="34" charset="-52"/>
              </a:rPr>
              <a:t>office@pgrants.ru</a:t>
            </a:r>
            <a:endParaRPr lang="ru-RU" sz="4000" dirty="0">
              <a:solidFill>
                <a:schemeClr val="bg1"/>
              </a:solidFill>
              <a:latin typeface="PT Sans Narrow" panose="020B0506020203020204" pitchFamily="34" charset="-52"/>
            </a:endParaRPr>
          </a:p>
          <a:p>
            <a:r>
              <a:rPr lang="ru-RU" sz="4000" dirty="0">
                <a:solidFill>
                  <a:schemeClr val="bg1"/>
                </a:solidFill>
                <a:latin typeface="PT Sans Narrow" panose="020B0506020203020204" pitchFamily="34" charset="-52"/>
              </a:rPr>
              <a:t>+7 (495) 1504222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22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40769" y="743819"/>
            <a:ext cx="8330961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 err="1">
                <a:solidFill>
                  <a:srgbClr val="413D3E"/>
                </a:solidFill>
                <a:latin typeface="PT Sans Narrow" panose="020B0506020203020204" pitchFamily="34" charset="-52"/>
              </a:rPr>
              <a:t>Грантовые</a:t>
            </a:r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 направления</a:t>
            </a:r>
          </a:p>
        </p:txBody>
      </p:sp>
      <p:cxnSp>
        <p:nvCxnSpPr>
          <p:cNvPr id="17" name="Прямая соединительная линия 16"/>
          <p:cNvCxnSpPr>
            <a:cxnSpLocks/>
          </p:cNvCxnSpPr>
          <p:nvPr/>
        </p:nvCxnSpPr>
        <p:spPr>
          <a:xfrm>
            <a:off x="3442146" y="1073426"/>
            <a:ext cx="6398540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2417021"/>
            <a:ext cx="13944600" cy="6324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82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05394" y="2092846"/>
            <a:ext cx="13690385" cy="638707"/>
          </a:xfrm>
          <a:prstGeom prst="rect">
            <a:avLst/>
          </a:prstGeom>
          <a:noFill/>
        </p:spPr>
        <p:txBody>
          <a:bodyPr wrap="square" lIns="144850" tIns="72425" rIns="144850" bIns="72425" rtlCol="0">
            <a:spAutoFit/>
          </a:bodyPr>
          <a:lstStyle/>
          <a:p>
            <a:pPr algn="l"/>
            <a:r>
              <a:rPr lang="ru-RU" sz="3200" dirty="0">
                <a:solidFill>
                  <a:srgbClr val="413D3E"/>
                </a:solidFill>
                <a:latin typeface="PT Sans Narrow" panose="020B0506020203020204" pitchFamily="34" charset="-52"/>
              </a:rPr>
              <a:t>В конкурсе могут участвовать некоммерческие неправительственные организации: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5394" y="6106626"/>
            <a:ext cx="13690385" cy="638707"/>
          </a:xfrm>
          <a:prstGeom prst="rect">
            <a:avLst/>
          </a:prstGeom>
          <a:noFill/>
        </p:spPr>
        <p:txBody>
          <a:bodyPr wrap="square" lIns="144850" tIns="72425" rIns="144850" bIns="72425" rtlCol="0">
            <a:spAutoFit/>
          </a:bodyPr>
          <a:lstStyle/>
          <a:p>
            <a:pPr algn="l"/>
            <a:r>
              <a:rPr lang="ru-RU" sz="3200" dirty="0">
                <a:solidFill>
                  <a:srgbClr val="C00000"/>
                </a:solidFill>
                <a:latin typeface="PT Sans Narrow" panose="020B0506020203020204" pitchFamily="34" charset="-52"/>
              </a:rPr>
              <a:t>В конкурсе не участвуют: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40769" y="743819"/>
            <a:ext cx="8330961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Участники конкурса</a:t>
            </a:r>
          </a:p>
        </p:txBody>
      </p:sp>
      <p:cxnSp>
        <p:nvCxnSpPr>
          <p:cNvPr id="17" name="Прямая соединительная линия 16"/>
          <p:cNvCxnSpPr>
            <a:cxnSpLocks/>
          </p:cNvCxnSpPr>
          <p:nvPr/>
        </p:nvCxnSpPr>
        <p:spPr>
          <a:xfrm>
            <a:off x="3442146" y="1073426"/>
            <a:ext cx="6935568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Box 1"/>
          <p:cNvSpPr txBox="1"/>
          <p:nvPr/>
        </p:nvSpPr>
        <p:spPr>
          <a:xfrm>
            <a:off x="835938" y="3481177"/>
            <a:ext cx="2460609" cy="948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b="1" dirty="0">
                <a:solidFill>
                  <a:srgbClr val="174F8D"/>
                </a:solidFill>
                <a:latin typeface="PT Sans Caption" panose="020B0603020203020204" pitchFamily="34" charset="-52"/>
                <a:ea typeface="PT Sans Caption" panose="020B0603020203020204" pitchFamily="34" charset="-52"/>
              </a:rPr>
              <a:t>&gt;</a:t>
            </a: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rgbClr val="174F8D"/>
                </a:solidFill>
                <a:effectLst/>
                <a:uFillTx/>
                <a:latin typeface="PT Sans Caption" panose="020B0603020203020204" pitchFamily="34" charset="-52"/>
                <a:ea typeface="PT Sans Caption" panose="020B0603020203020204" pitchFamily="34" charset="-52"/>
                <a:sym typeface="Gill Sans"/>
              </a:rPr>
              <a:t>6/12</a:t>
            </a:r>
            <a:endParaRPr kumimoji="0" lang="ru-RU" sz="6600" b="1" i="0" u="none" strike="noStrike" cap="none" spc="0" normalizeH="0" baseline="0" dirty="0">
              <a:ln>
                <a:noFill/>
              </a:ln>
              <a:solidFill>
                <a:srgbClr val="174F8D"/>
              </a:solidFill>
              <a:effectLst/>
              <a:uFillTx/>
              <a:latin typeface="PT Sans Caption" panose="020B0603020203020204" pitchFamily="34" charset="-52"/>
              <a:ea typeface="PT Sans Caption" panose="020B0603020203020204" pitchFamily="34" charset="-52"/>
              <a:sym typeface="Gill Sans"/>
            </a:endParaRPr>
          </a:p>
          <a:p>
            <a:pPr marL="0" marR="0" indent="0" algn="ctr" defTabSz="635000" rtl="0" fontAlgn="auto" latinLnBrk="1" hangingPunct="0"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200" dirty="0">
                <a:solidFill>
                  <a:srgbClr val="174F8D"/>
                </a:solidFill>
                <a:latin typeface="PT Sans Caption" panose="020B0603020203020204" pitchFamily="34" charset="-52"/>
                <a:ea typeface="PT Sans Caption" panose="020B0603020203020204" pitchFamily="34" charset="-52"/>
              </a:rPr>
              <a:t>месяцев</a:t>
            </a:r>
            <a:endParaRPr kumimoji="0" lang="ru-RU" sz="2200" b="0" i="0" u="none" strike="noStrike" cap="none" spc="0" normalizeH="0" baseline="0" dirty="0">
              <a:ln>
                <a:noFill/>
              </a:ln>
              <a:solidFill>
                <a:srgbClr val="174F8D"/>
              </a:solidFill>
              <a:effectLst/>
              <a:uFillTx/>
              <a:latin typeface="PT Sans Caption" panose="020B0603020203020204" pitchFamily="34" charset="-52"/>
              <a:ea typeface="PT Sans Caption" panose="020B0603020203020204" pitchFamily="34" charset="-52"/>
              <a:sym typeface="Gill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0375" y="4491617"/>
            <a:ext cx="298177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  <a:buClr>
                <a:srgbClr val="D6AD75"/>
              </a:buClr>
              <a:buSzPct val="120000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Созданы до 29 сентября 2016 г., а для соискателей грантов          до 500 тысяч рублей (кроме «ресурсных центров») –             до 29 марта 2017 г.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056749" y="4492594"/>
            <a:ext cx="307273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  <a:buClr>
                <a:srgbClr val="D6AD75"/>
              </a:buClr>
              <a:buSzPct val="120000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Не находятся в процессе ликвидации, банкротства,        под действием решения суда      о приостановлении деятельности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514112" y="4488654"/>
            <a:ext cx="32117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  <a:buClr>
                <a:srgbClr val="D6AD75"/>
              </a:buClr>
              <a:buSzPct val="120000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Не имеют просроченной задолженности по налогам, сборам и иным обязательным платежам в бюджет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110486" y="4489631"/>
            <a:ext cx="298288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  <a:buClr>
                <a:srgbClr val="D6AD75"/>
              </a:buClr>
              <a:buSzPct val="120000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Ведут деятельность                    по соответствующему грантовому направлению, и эта деятельность определена их уставом </a:t>
            </a:r>
          </a:p>
        </p:txBody>
      </p:sp>
      <p:cxnSp>
        <p:nvCxnSpPr>
          <p:cNvPr id="27" name="Прямая соединительная линия 26"/>
          <p:cNvCxnSpPr>
            <a:cxnSpLocks/>
            <a:endCxn id="13" idx="3"/>
          </p:cNvCxnSpPr>
          <p:nvPr/>
        </p:nvCxnSpPr>
        <p:spPr>
          <a:xfrm flipV="1">
            <a:off x="5317014" y="6425980"/>
            <a:ext cx="9078765" cy="47624"/>
          </a:xfrm>
          <a:prstGeom prst="line">
            <a:avLst/>
          </a:prstGeom>
          <a:noFill/>
          <a:ln w="25400" cap="flat">
            <a:solidFill>
              <a:schemeClr val="accent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14" y="3160492"/>
            <a:ext cx="1269606" cy="1095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97069" y="2908967"/>
            <a:ext cx="1942349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0" b="0" i="0" u="none" strike="noStrike" cap="none" spc="0" normalizeH="0" baseline="0" dirty="0">
                <a:ln>
                  <a:noFill/>
                </a:ln>
                <a:solidFill>
                  <a:srgbClr val="174F8D"/>
                </a:solidFill>
                <a:effectLst/>
                <a:uFillTx/>
                <a:sym typeface="Gill Sans"/>
              </a:rPr>
              <a:t>⌚︎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712" y="3160492"/>
            <a:ext cx="1411284" cy="12181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5394" y="7140500"/>
            <a:ext cx="5235375" cy="191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lnSpc>
                <a:spcPct val="120000"/>
              </a:lnSpc>
              <a:spcBef>
                <a:spcPts val="2000"/>
              </a:spcBef>
              <a:buClr>
                <a:srgbClr val="C00000"/>
              </a:buClr>
              <a:buSzPct val="120000"/>
              <a:buFont typeface="Wingdings" charset="2"/>
              <a:buChar char="§"/>
            </a:pPr>
            <a:r>
              <a:rPr lang="ru-RU" sz="20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Организации, созданные государством, регионами, муниципальными образованиями, государственными органами, органами местного самоуправления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297420" y="7140500"/>
            <a:ext cx="3742411" cy="2618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Потребительские кооперативы</a:t>
            </a:r>
          </a:p>
          <a:p>
            <a:pPr marL="285750" lvl="0" indent="-285750" algn="l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Политические партии</a:t>
            </a:r>
          </a:p>
          <a:p>
            <a:pPr marL="285750" lvl="0" indent="-285750" algn="l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Саморегулируемые организации</a:t>
            </a:r>
          </a:p>
          <a:p>
            <a:pPr marL="285750" lvl="0" indent="-285750" algn="l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Объединения работодателей </a:t>
            </a:r>
          </a:p>
          <a:p>
            <a:pPr marL="285750" lvl="0" indent="-285750" algn="l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Объединения кооперативов</a:t>
            </a:r>
          </a:p>
          <a:p>
            <a:pPr marL="285750" lvl="0" indent="-285750" algn="l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Торгово-промышленные палаты</a:t>
            </a:r>
          </a:p>
          <a:p>
            <a:pPr marL="285750" indent="-285750" algn="l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Товарищества собственников недвижимости</a:t>
            </a:r>
          </a:p>
          <a:p>
            <a:pPr lvl="0" algn="l">
              <a:spcBef>
                <a:spcPts val="500"/>
              </a:spcBef>
              <a:buClr>
                <a:srgbClr val="C00000"/>
              </a:buClr>
              <a:buSzPct val="120000"/>
            </a:pPr>
            <a:endParaRPr lang="ru-RU" sz="1500" spc="50" dirty="0">
              <a:solidFill>
                <a:srgbClr val="413D3E"/>
              </a:solidFill>
              <a:latin typeface="PT Sans" panose="020B0503020203020204" pitchFamily="34" charset="-52"/>
              <a:ea typeface="PT Sans" panose="020B0503020203020204" pitchFamily="34" charset="-52"/>
              <a:cs typeface="PT Sans Narrow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106249" y="7172324"/>
            <a:ext cx="3742411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Адвокатские палаты</a:t>
            </a:r>
          </a:p>
          <a:p>
            <a:pPr marL="285750" lvl="0" indent="-285750" algn="l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Адвокатские образования</a:t>
            </a:r>
          </a:p>
          <a:p>
            <a:pPr marL="285750" lvl="0" indent="-285750" algn="l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Нотариальные палаты</a:t>
            </a:r>
          </a:p>
          <a:p>
            <a:pPr marL="285750" lvl="0" indent="-285750" algn="l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Общественно-государственные организации</a:t>
            </a:r>
          </a:p>
          <a:p>
            <a:pPr marL="285750" lvl="0" indent="-285750" algn="l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spc="50" dirty="0" err="1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Микрофинансовые</a:t>
            </a:r>
            <a:r>
              <a:rPr lang="ru-RU" sz="1500" spc="50" dirty="0">
                <a:solidFill>
                  <a:srgbClr val="413D3E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 Narrow" charset="-52"/>
              </a:rPr>
              <a:t> организации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21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00040" y="9820612"/>
            <a:ext cx="9667229" cy="559182"/>
          </a:xfrm>
        </p:spPr>
        <p:txBody>
          <a:bodyPr/>
          <a:lstStyle/>
          <a:p>
            <a:pPr algn="l"/>
            <a:r>
              <a:rPr lang="ru-RU" sz="2000" dirty="0">
                <a:solidFill>
                  <a:srgbClr val="D6AD75"/>
                </a:solidFill>
                <a:latin typeface="PT Sans Narrow" panose="020B0506020203020204" pitchFamily="34" charset="-52"/>
              </a:rPr>
              <a:t>2017 </a:t>
            </a:r>
            <a:r>
              <a:rPr lang="ru-RU" sz="1800" cap="all" spc="300" dirty="0">
                <a:solidFill>
                  <a:srgbClr val="D6AD75"/>
                </a:solidFill>
                <a:latin typeface="PT Sans Narrow" panose="020B0506020203020204" pitchFamily="34" charset="-52"/>
              </a:rPr>
              <a:t>Фонд Президентских Грантов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Ключевые нововведения конкурса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9" y="3104788"/>
            <a:ext cx="3047619" cy="30476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314" y="6229370"/>
            <a:ext cx="2699657" cy="1029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latinLnBrk="1" hangingPunct="0"/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Электронная </a:t>
            </a:r>
          </a:p>
          <a:p>
            <a:pPr rtl="0" latinLnBrk="1" hangingPunct="0"/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подача заявки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09376" y="6229369"/>
            <a:ext cx="42002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latinLnBrk="1" hangingPunct="0"/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Число запрашиваемых</a:t>
            </a:r>
          </a:p>
          <a:p>
            <a:pPr rtl="0" latinLnBrk="1" hangingPunct="0"/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от участника конкурса</a:t>
            </a:r>
          </a:p>
          <a:p>
            <a:pPr rtl="0" latinLnBrk="1" hangingPunct="0"/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документов сокращено</a:t>
            </a:r>
          </a:p>
          <a:p>
            <a:pPr rtl="0" latinLnBrk="1" hangingPunct="0"/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до одного </a:t>
            </a:r>
            <a:r>
              <a:rPr lang="mr-IN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–</a:t>
            </a:r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 устава 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76320" y="6228532"/>
            <a:ext cx="40349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latinLnBrk="1" hangingPunct="0"/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Обеспечены условия </a:t>
            </a:r>
          </a:p>
          <a:p>
            <a:pPr rtl="0" latinLnBrk="1" hangingPunct="0"/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для участия в конкурсе </a:t>
            </a:r>
          </a:p>
          <a:p>
            <a:pPr rtl="0" latinLnBrk="1" hangingPunct="0"/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вновь созданных </a:t>
            </a:r>
          </a:p>
          <a:p>
            <a:pPr rtl="0" latinLnBrk="1" hangingPunct="0"/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и небольших НКО</a:t>
            </a:r>
          </a:p>
        </p:txBody>
      </p:sp>
      <p:cxnSp>
        <p:nvCxnSpPr>
          <p:cNvPr id="15" name="Прямая соединительная линия 14"/>
          <p:cNvCxnSpPr>
            <a:cxnSpLocks/>
          </p:cNvCxnSpPr>
          <p:nvPr/>
        </p:nvCxnSpPr>
        <p:spPr>
          <a:xfrm flipV="1">
            <a:off x="3271003" y="1064871"/>
            <a:ext cx="4711854" cy="8556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Прямоугольник 16"/>
          <p:cNvSpPr/>
          <p:nvPr/>
        </p:nvSpPr>
        <p:spPr>
          <a:xfrm>
            <a:off x="10638773" y="6215631"/>
            <a:ext cx="41290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latinLnBrk="1" hangingPunct="0"/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Получение сведений </a:t>
            </a:r>
          </a:p>
          <a:p>
            <a:pPr rtl="0" latinLnBrk="1" hangingPunct="0"/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из ЕГРЮЛ </a:t>
            </a:r>
          </a:p>
          <a:p>
            <a:pPr rtl="0" latinLnBrk="1" hangingPunct="0"/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в автоматизированном </a:t>
            </a:r>
          </a:p>
          <a:p>
            <a:pPr rtl="0" latinLnBrk="1" hangingPunct="0"/>
            <a:r>
              <a:rPr lang="ru-RU" sz="3000" dirty="0">
                <a:solidFill>
                  <a:srgbClr val="413D3E"/>
                </a:solidFill>
                <a:latin typeface="PT Sans Narrow" panose="020B0506020203020204" pitchFamily="34" charset="-52"/>
              </a:rPr>
              <a:t>режиме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847" y="3104788"/>
            <a:ext cx="2658192" cy="2658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625" y="2970713"/>
            <a:ext cx="1840555" cy="241896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110" y="2857789"/>
            <a:ext cx="4498494" cy="33715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711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7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650"/>
            <a:ext cx="14846300" cy="8227254"/>
          </a:xfrm>
          <a:prstGeom prst="rect">
            <a:avLst/>
          </a:prstGeom>
        </p:spPr>
      </p:pic>
      <p:sp>
        <p:nvSpPr>
          <p:cNvPr id="21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00040" y="9820612"/>
            <a:ext cx="9667229" cy="559182"/>
          </a:xfrm>
        </p:spPr>
        <p:txBody>
          <a:bodyPr/>
          <a:lstStyle/>
          <a:p>
            <a:pPr algn="l"/>
            <a:r>
              <a:rPr lang="ru-RU" sz="2000" dirty="0">
                <a:solidFill>
                  <a:srgbClr val="D6AD75"/>
                </a:solidFill>
                <a:latin typeface="PT Sans Narrow" panose="020B0506020203020204" pitchFamily="34" charset="-52"/>
              </a:rPr>
              <a:t>2017 </a:t>
            </a:r>
            <a:r>
              <a:rPr lang="ru-RU" sz="1800" cap="all" spc="300" dirty="0">
                <a:solidFill>
                  <a:srgbClr val="D6AD75"/>
                </a:solidFill>
                <a:latin typeface="PT Sans Narrow" panose="020B0506020203020204" pitchFamily="34" charset="-52"/>
              </a:rPr>
              <a:t>Фонд Президентских Грантов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Система экспертизы</a:t>
            </a:r>
          </a:p>
        </p:txBody>
      </p:sp>
      <p:cxnSp>
        <p:nvCxnSpPr>
          <p:cNvPr id="15" name="Прямая соединительная линия 14"/>
          <p:cNvCxnSpPr>
            <a:cxnSpLocks/>
          </p:cNvCxnSpPr>
          <p:nvPr/>
        </p:nvCxnSpPr>
        <p:spPr>
          <a:xfrm>
            <a:off x="3271003" y="1073426"/>
            <a:ext cx="7077683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Прямоугольник 1"/>
          <p:cNvSpPr/>
          <p:nvPr/>
        </p:nvSpPr>
        <p:spPr>
          <a:xfrm>
            <a:off x="10833904" y="4109013"/>
            <a:ext cx="1388962" cy="130793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49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396331" y="5537642"/>
            <a:ext cx="9334034" cy="854263"/>
          </a:xfrm>
          <a:prstGeom prst="rect">
            <a:avLst/>
          </a:prstGeom>
        </p:spPr>
        <p:txBody>
          <a:bodyPr vert="horz" lIns="138266" tIns="69133" rIns="138266" bIns="6913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19"/>
              </a:lnSpc>
              <a:spcBef>
                <a:spcPts val="907"/>
              </a:spcBef>
              <a:buClr>
                <a:srgbClr val="345782"/>
              </a:buClr>
              <a:buSzPct val="100000"/>
              <a:buNone/>
              <a:defRPr/>
            </a:pP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Динамика регистрации пользователей и подачи заявок</a:t>
            </a:r>
          </a:p>
        </p:txBody>
      </p: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>
            <a:off x="3271003" y="1073426"/>
            <a:ext cx="1102214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4324"/>
            <a:ext cx="14846300" cy="77188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467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91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" y="1966297"/>
            <a:ext cx="13919200" cy="8688570"/>
          </a:xfrm>
          <a:prstGeom prst="rect">
            <a:avLst/>
          </a:prstGeom>
        </p:spPr>
      </p:pic>
      <p:sp>
        <p:nvSpPr>
          <p:cNvPr id="9" name="AutoShape 2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isplaying &amp;Fcy;&amp;ocy;&amp;ncy;&amp;dcy; &amp;pcy;&amp;rcy;&amp;iecy;&amp;zcy;&amp;icy;&amp;dcy;&amp;iecy;&amp;ncy;&amp;tcy;&amp;scy;&amp;kcy;&amp;icy;&amp;khcy; &amp;gcy;&amp;rcy;&amp;acy;&amp;ncy;&amp;tcy;&amp;ocy;&amp;vcy;-1b.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396331" y="5537642"/>
            <a:ext cx="9334034" cy="854263"/>
          </a:xfrm>
          <a:prstGeom prst="rect">
            <a:avLst/>
          </a:prstGeom>
        </p:spPr>
        <p:txBody>
          <a:bodyPr vert="horz" lIns="138266" tIns="69133" rIns="138266" bIns="6913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j-lt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19"/>
              </a:lnSpc>
              <a:spcBef>
                <a:spcPts val="907"/>
              </a:spcBef>
              <a:buClr>
                <a:srgbClr val="345782"/>
              </a:buClr>
              <a:buSzPct val="100000"/>
              <a:buNone/>
              <a:defRPr/>
            </a:pP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73217" y="743819"/>
            <a:ext cx="9766854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Работа с заявителями</a:t>
            </a:r>
          </a:p>
        </p:txBody>
      </p: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>
            <a:off x="3271003" y="1073426"/>
            <a:ext cx="6772883" cy="0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Прямоугольник 1"/>
          <p:cNvSpPr/>
          <p:nvPr/>
        </p:nvSpPr>
        <p:spPr>
          <a:xfrm>
            <a:off x="3271003" y="1809345"/>
            <a:ext cx="8459362" cy="87548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7345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23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7" y="1426189"/>
            <a:ext cx="13879721" cy="826106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"/>
            <a:ext cx="14846300" cy="1886387"/>
          </a:xfrm>
          <a:prstGeom prst="rect">
            <a:avLst/>
          </a:prstGeom>
        </p:spPr>
      </p:pic>
      <p:sp>
        <p:nvSpPr>
          <p:cNvPr id="21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00040" y="9820612"/>
            <a:ext cx="9667229" cy="559182"/>
          </a:xfrm>
        </p:spPr>
        <p:txBody>
          <a:bodyPr/>
          <a:lstStyle/>
          <a:p>
            <a:pPr algn="l"/>
            <a:r>
              <a:rPr lang="ru-RU" sz="2000" dirty="0">
                <a:solidFill>
                  <a:srgbClr val="D6AD75"/>
                </a:solidFill>
                <a:latin typeface="PT Sans Narrow" panose="020B0506020203020204" pitchFamily="34" charset="-52"/>
              </a:rPr>
              <a:t>2017 </a:t>
            </a:r>
            <a:r>
              <a:rPr lang="ru-RU" sz="1800" cap="all" spc="300" dirty="0">
                <a:solidFill>
                  <a:srgbClr val="D6AD75"/>
                </a:solidFill>
                <a:latin typeface="PT Sans Narrow" panose="020B0506020203020204" pitchFamily="34" charset="-52"/>
              </a:rPr>
              <a:t>Фонд Президентских Грантов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72501" y="743819"/>
            <a:ext cx="8967570" cy="601281"/>
          </a:xfrm>
          <a:prstGeom prst="rect">
            <a:avLst/>
          </a:prstGeom>
          <a:noFill/>
        </p:spPr>
        <p:txBody>
          <a:bodyPr wrap="square" lIns="138266" tIns="69133" rIns="138266" bIns="69133" rtlCol="0">
            <a:spAutoFit/>
          </a:bodyPr>
          <a:lstStyle/>
          <a:p>
            <a:pPr algn="r"/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Статистика заявок на </a:t>
            </a:r>
            <a:r>
              <a:rPr lang="en-US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I </a:t>
            </a:r>
            <a:r>
              <a:rPr lang="ru-RU" sz="3000" b="1" dirty="0">
                <a:solidFill>
                  <a:srgbClr val="413D3E"/>
                </a:solidFill>
                <a:latin typeface="PT Sans Narrow" panose="020B0506020203020204" pitchFamily="34" charset="-52"/>
              </a:rPr>
              <a:t>конкурс 2017 г. по регионам</a:t>
            </a:r>
          </a:p>
        </p:txBody>
      </p:sp>
      <p:sp>
        <p:nvSpPr>
          <p:cNvPr id="29" name="TextBox 28"/>
          <p:cNvSpPr txBox="1">
            <a:spLocks/>
          </p:cNvSpPr>
          <p:nvPr/>
        </p:nvSpPr>
        <p:spPr>
          <a:xfrm>
            <a:off x="0" y="9018797"/>
            <a:ext cx="14846299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600" i="1" dirty="0">
                <a:solidFill>
                  <a:srgbClr val="413D3E"/>
                </a:solidFill>
                <a:latin typeface="PT Sans" panose="020B0503020203020204" pitchFamily="34" charset="-52"/>
              </a:rPr>
              <a:t>Все субъекты Российской Федерации, </a:t>
            </a:r>
          </a:p>
          <a:p>
            <a:pPr>
              <a:spcAft>
                <a:spcPts val="600"/>
              </a:spcAft>
            </a:pPr>
            <a:r>
              <a:rPr lang="ru-RU" sz="1600" i="1" dirty="0">
                <a:solidFill>
                  <a:srgbClr val="413D3E"/>
                </a:solidFill>
                <a:latin typeface="PT Sans" panose="020B0503020203020204" pitchFamily="34" charset="-52"/>
              </a:rPr>
              <a:t>кроме Магаданской области</a:t>
            </a:r>
          </a:p>
        </p:txBody>
      </p: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 flipV="1">
            <a:off x="3271003" y="1073426"/>
            <a:ext cx="2037976" cy="1"/>
          </a:xfrm>
          <a:prstGeom prst="line">
            <a:avLst/>
          </a:prstGeom>
          <a:noFill/>
          <a:ln w="25400" cap="flat">
            <a:solidFill>
              <a:srgbClr val="D6AD7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Рамка 1"/>
          <p:cNvSpPr/>
          <p:nvPr/>
        </p:nvSpPr>
        <p:spPr>
          <a:xfrm>
            <a:off x="10492511" y="7219096"/>
            <a:ext cx="189396" cy="1466165"/>
          </a:xfrm>
          <a:prstGeom prst="frame">
            <a:avLst/>
          </a:prstGeom>
          <a:solidFill>
            <a:srgbClr val="FF0000"/>
          </a:solidFill>
          <a:ln w="63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35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4904"/>
            <a:ext cx="14846300" cy="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327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350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350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350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350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350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350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16893</TotalTime>
  <Words>1238</Words>
  <Application>Microsoft Office PowerPoint</Application>
  <PresentationFormat>Произвольный</PresentationFormat>
  <Paragraphs>230</Paragraphs>
  <Slides>25</Slides>
  <Notes>20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43" baseType="lpstr">
      <vt:lpstr>ＭＳ Ｐゴシック</vt:lpstr>
      <vt:lpstr>Akzidenz-Grotesk Pro Regular</vt:lpstr>
      <vt:lpstr>Arial</vt:lpstr>
      <vt:lpstr>Calibri</vt:lpstr>
      <vt:lpstr>Calibri Light</vt:lpstr>
      <vt:lpstr>Chevin Pro Light</vt:lpstr>
      <vt:lpstr>Courier New</vt:lpstr>
      <vt:lpstr>Gill Sans</vt:lpstr>
      <vt:lpstr>Helvetica</vt:lpstr>
      <vt:lpstr>Lucida Grande</vt:lpstr>
      <vt:lpstr>PT Sans</vt:lpstr>
      <vt:lpstr>PT Sans Caption</vt:lpstr>
      <vt:lpstr>PT Sans Narrow</vt:lpstr>
      <vt:lpstr>Wingdings</vt:lpstr>
      <vt:lpstr>White</vt:lpstr>
      <vt:lpstr>Тема Office</vt:lpstr>
      <vt:lpstr>1_White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Филатова Ирина Владимировна</dc:creator>
  <cp:lastModifiedBy>Владимир Татаринов</cp:lastModifiedBy>
  <cp:revision>916</cp:revision>
  <cp:lastPrinted>2017-08-14T21:12:54Z</cp:lastPrinted>
  <dcterms:modified xsi:type="dcterms:W3CDTF">2017-09-12T08:34:53Z</dcterms:modified>
</cp:coreProperties>
</file>